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32" r:id="rId1"/>
  </p:sldMasterIdLst>
  <p:sldIdLst>
    <p:sldId id="280" r:id="rId2"/>
    <p:sldId id="292" r:id="rId3"/>
    <p:sldId id="291" r:id="rId4"/>
    <p:sldId id="293" r:id="rId5"/>
    <p:sldId id="312" r:id="rId6"/>
    <p:sldId id="313" r:id="rId7"/>
    <p:sldId id="314" r:id="rId8"/>
    <p:sldId id="294" r:id="rId9"/>
    <p:sldId id="295" r:id="rId10"/>
    <p:sldId id="296" r:id="rId11"/>
    <p:sldId id="297" r:id="rId12"/>
    <p:sldId id="298" r:id="rId13"/>
    <p:sldId id="299" r:id="rId14"/>
    <p:sldId id="302" r:id="rId15"/>
    <p:sldId id="301" r:id="rId16"/>
    <p:sldId id="300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283" r:id="rId2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109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Upravte štýl predlohy podnadpisov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900A-D525-47FF-BC64-141E879ECF76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378A-B1BB-4621-8CFD-BFAB0A50A03A}" type="slidenum">
              <a:rPr lang="sk-SK" smtClean="0"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900A-D525-47FF-BC64-141E879ECF76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378A-B1BB-4621-8CFD-BFAB0A50A03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900A-D525-47FF-BC64-141E879ECF76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378A-B1BB-4621-8CFD-BFAB0A50A03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900A-D525-47FF-BC64-141E879ECF76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378A-B1BB-4621-8CFD-BFAB0A50A03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900A-D525-47FF-BC64-141E879ECF76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378A-B1BB-4621-8CFD-BFAB0A50A03A}" type="slidenum">
              <a:rPr lang="sk-SK" smtClean="0"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900A-D525-47FF-BC64-141E879ECF76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378A-B1BB-4621-8CFD-BFAB0A50A03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900A-D525-47FF-BC64-141E879ECF76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378A-B1BB-4621-8CFD-BFAB0A50A03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900A-D525-47FF-BC64-141E879ECF76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378A-B1BB-4621-8CFD-BFAB0A50A03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900A-D525-47FF-BC64-141E879ECF76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378A-B1BB-4621-8CFD-BFAB0A50A03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900A-D525-47FF-BC64-141E879ECF76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378A-B1BB-4621-8CFD-BFAB0A50A03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900A-D525-47FF-BC64-141E879ECF76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133378A-B1BB-4621-8CFD-BFAB0A50A03A}" type="slidenum">
              <a:rPr lang="sk-SK" smtClean="0"/>
              <a:t>‹#›</a:t>
            </a:fld>
            <a:endParaRPr lang="sk-S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Upravte štýl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923900A-D525-47FF-BC64-141E879ECF76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33378A-B1BB-4621-8CFD-BFAB0A50A03A}" type="slidenum">
              <a:rPr lang="sk-SK" smtClean="0"/>
              <a:t>‹#›</a:t>
            </a:fld>
            <a:endParaRPr lang="sk-SK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hyperlink" Target="http://slovakia.travel/co-vidiet-a-robit/priroda-a-krajina/geoparky" TargetMode="External"/><Relationship Id="rId4" Type="http://schemas.openxmlformats.org/officeDocument/2006/relationships/hyperlink" Target="http://www.geopark.sk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9695"/>
            <a:ext cx="2664183" cy="71939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07322"/>
            <a:ext cx="1224136" cy="1224136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347052" y="1542257"/>
            <a:ext cx="828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Geoparky Slovenskej republiky a pôsobnosť Medzirezortnej komisie Siete geoparkov SR</a:t>
            </a:r>
            <a:endParaRPr lang="sk-SK" sz="2800" b="1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347052" y="5661248"/>
            <a:ext cx="82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Tomáš Fuksi a Ivan Mesarčík</a:t>
            </a:r>
          </a:p>
          <a:p>
            <a:pPr algn="ctr"/>
            <a:r>
              <a:rPr lang="sk-SK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Ministerstvo životného prostredia Slovenskej republiky</a:t>
            </a:r>
            <a:endParaRPr lang="sk-SK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360000" y="6381328"/>
            <a:ext cx="828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</a:t>
            </a:r>
            <a:r>
              <a:rPr lang="sk-SK" sz="16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Smerom k udržateľnému cestovnému ruchu</a:t>
            </a:r>
            <a:r>
              <a:rPr lang="sk-SK" sz="1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Bratislava, 28. máj 2019</a:t>
            </a:r>
            <a:endParaRPr lang="sk-SK" sz="1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1" y="2496364"/>
            <a:ext cx="4252752" cy="292376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87" y="2527832"/>
            <a:ext cx="4893568" cy="289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9695"/>
            <a:ext cx="2664183" cy="7193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07322"/>
            <a:ext cx="1224136" cy="1224136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23528" y="1373126"/>
            <a:ext cx="82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Banskobystrický geopark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107504" y="2173534"/>
            <a:ext cx="2959709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Občianske  združenie </a:t>
            </a: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Banskobystrický </a:t>
            </a:r>
            <a:r>
              <a:rPr lang="sk-SK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geomontánny</a:t>
            </a: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900" b="1" dirty="0">
                <a:latin typeface="Arial" panose="020B0604020202020204" pitchFamily="34" charset="0"/>
                <a:cs typeface="Arial" panose="020B0604020202020204" pitchFamily="34" charset="0"/>
              </a:rPr>
              <a:t>park </a:t>
            </a: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spolupráca </a:t>
            </a:r>
            <a:r>
              <a:rPr lang="sk-SK" sz="1900" dirty="0">
                <a:latin typeface="Arial" panose="020B0604020202020204" pitchFamily="34" charset="0"/>
                <a:cs typeface="Arial" panose="020B0604020202020204" pitchFamily="34" charset="0"/>
              </a:rPr>
              <a:t>regionálnej a miestnej samosprávy, odborných inštitúcií a súkromného </a:t>
            </a: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sektoru</a:t>
            </a:r>
          </a:p>
          <a:p>
            <a:endParaRPr lang="sk-SK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13" y="2060848"/>
            <a:ext cx="5986423" cy="4266746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120120" y="5061859"/>
            <a:ext cx="3420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Rozloha</a:t>
            </a:r>
            <a:r>
              <a:rPr lang="sk-SK" sz="19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206 km</a:t>
            </a:r>
            <a:r>
              <a:rPr lang="sk-SK" sz="19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Počet lokalít: </a:t>
            </a: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endParaRPr lang="sk-SK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08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9695"/>
            <a:ext cx="2664183" cy="7193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07322"/>
            <a:ext cx="1224136" cy="1224136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60000" y="1556792"/>
            <a:ext cx="82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Banskoštiavnický geopark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119079" y="2080012"/>
            <a:ext cx="3420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Prvý geopark na území SR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združenie</a:t>
            </a: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Región Sitno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sk-SK" sz="1900" b="1" dirty="0">
                <a:latin typeface="Arial" panose="020B0604020202020204" pitchFamily="34" charset="0"/>
                <a:cs typeface="Arial" panose="020B0604020202020204" pitchFamily="34" charset="0"/>
              </a:rPr>
              <a:t>informačné centrá, 2 dedičné štôlne, 4 náučné chodníky a náučná geologická </a:t>
            </a: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expozícia, objekty </a:t>
            </a:r>
            <a:r>
              <a:rPr lang="sk-SK" sz="1900" dirty="0">
                <a:latin typeface="Arial" panose="020B0604020202020204" pitchFamily="34" charset="0"/>
                <a:cs typeface="Arial" panose="020B0604020202020204" pitchFamily="34" charset="0"/>
              </a:rPr>
              <a:t>v Zozname lokalít svetového dedičstva </a:t>
            </a:r>
            <a:r>
              <a:rPr lang="sk-SK" sz="1900" b="1" dirty="0">
                <a:latin typeface="Arial" panose="020B0604020202020204" pitchFamily="34" charset="0"/>
                <a:cs typeface="Arial" panose="020B0604020202020204" pitchFamily="34" charset="0"/>
              </a:rPr>
              <a:t>UNESCO.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sk-SK" sz="1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016" y="2305346"/>
            <a:ext cx="5385480" cy="3813711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257019" y="5780503"/>
            <a:ext cx="3420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Rozloha</a:t>
            </a:r>
            <a:r>
              <a:rPr lang="sk-SK" sz="19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807,5 km</a:t>
            </a:r>
            <a:r>
              <a:rPr lang="sk-SK" sz="19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Počet lokalít:</a:t>
            </a: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63</a:t>
            </a:r>
            <a:endParaRPr lang="sk-SK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72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9695"/>
            <a:ext cx="2664183" cy="7193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07322"/>
            <a:ext cx="1224136" cy="1224136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60000" y="1471212"/>
            <a:ext cx="828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Územia s perspektívou začlenenia medzi geoparky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lokTextu 4"/>
          <p:cNvSpPr txBox="1">
            <a:spLocks noChangeArrowheads="1"/>
          </p:cNvSpPr>
          <p:nvPr/>
        </p:nvSpPr>
        <p:spPr bwMode="auto">
          <a:xfrm>
            <a:off x="360000" y="2636912"/>
            <a:ext cx="8280000" cy="37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 err="1" smtClean="0"/>
              <a:t>ideové</a:t>
            </a:r>
            <a:r>
              <a:rPr lang="en-US" sz="1900" b="1" dirty="0" smtClean="0"/>
              <a:t> </a:t>
            </a:r>
            <a:r>
              <a:rPr lang="en-US" sz="1900" b="1" dirty="0" err="1"/>
              <a:t>návrhy</a:t>
            </a:r>
            <a:r>
              <a:rPr lang="en-US" sz="1900" b="1" dirty="0"/>
              <a:t> </a:t>
            </a:r>
            <a:r>
              <a:rPr lang="en-US" sz="1900" b="1" dirty="0" err="1" smtClean="0"/>
              <a:t>území</a:t>
            </a:r>
            <a:r>
              <a:rPr lang="en-US" sz="1900" b="1" dirty="0" smtClean="0"/>
              <a:t> </a:t>
            </a:r>
            <a:r>
              <a:rPr lang="en-US" sz="1900" dirty="0"/>
              <a:t>so </a:t>
            </a:r>
            <a:r>
              <a:rPr lang="en-US" sz="1900" dirty="0" err="1"/>
              <a:t>všeobecne</a:t>
            </a:r>
            <a:r>
              <a:rPr lang="en-US" sz="1900" dirty="0"/>
              <a:t> </a:t>
            </a:r>
            <a:r>
              <a:rPr lang="en-US" sz="1900" dirty="0" err="1"/>
              <a:t>známym</a:t>
            </a:r>
            <a:r>
              <a:rPr lang="en-US" sz="1900" dirty="0"/>
              <a:t> </a:t>
            </a:r>
            <a:r>
              <a:rPr lang="en-US" sz="1900" dirty="0" err="1" smtClean="0"/>
              <a:t>potenciálom</a:t>
            </a:r>
            <a:endParaRPr lang="sk-SK" sz="1900" dirty="0" smtClean="0"/>
          </a:p>
          <a:p>
            <a:pPr marL="1085850" lvl="1" indent="-3429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 err="1" smtClean="0"/>
              <a:t>prešli</a:t>
            </a:r>
            <a:r>
              <a:rPr lang="en-US" b="1" dirty="0" smtClean="0"/>
              <a:t> </a:t>
            </a:r>
            <a:r>
              <a:rPr lang="en-US" b="1" dirty="0" err="1"/>
              <a:t>revíziou</a:t>
            </a:r>
            <a:r>
              <a:rPr lang="en-US" b="1" dirty="0"/>
              <a:t> </a:t>
            </a:r>
            <a:r>
              <a:rPr lang="en-US" sz="1900" b="1" dirty="0" err="1"/>
              <a:t>obsahovej</a:t>
            </a:r>
            <a:r>
              <a:rPr lang="en-US" sz="1900" b="1" dirty="0"/>
              <a:t> </a:t>
            </a:r>
            <a:r>
              <a:rPr lang="en-US" sz="1900" b="1" dirty="0" err="1"/>
              <a:t>náplne</a:t>
            </a:r>
            <a:r>
              <a:rPr lang="en-US" sz="1900" dirty="0"/>
              <a:t>, </a:t>
            </a:r>
            <a:r>
              <a:rPr lang="en-US" sz="1900" b="1" dirty="0" err="1"/>
              <a:t>rozlohy</a:t>
            </a:r>
            <a:r>
              <a:rPr lang="en-US" sz="1900" b="1" dirty="0"/>
              <a:t> </a:t>
            </a:r>
            <a:r>
              <a:rPr lang="en-US" sz="1900" b="1" dirty="0" err="1" smtClean="0"/>
              <a:t>územ</a:t>
            </a:r>
            <a:r>
              <a:rPr lang="sk-SK" sz="1900" b="1" dirty="0" smtClean="0"/>
              <a:t>í</a:t>
            </a:r>
            <a:r>
              <a:rPr lang="en-US" sz="1900" b="1" dirty="0" smtClean="0"/>
              <a:t> </a:t>
            </a:r>
            <a:r>
              <a:rPr lang="en-US" sz="1900" dirty="0"/>
              <a:t>a </a:t>
            </a:r>
            <a:r>
              <a:rPr lang="en-US" sz="1900" b="1" dirty="0" err="1"/>
              <a:t>názvu</a:t>
            </a:r>
            <a:r>
              <a:rPr lang="en-US" sz="1900" dirty="0"/>
              <a:t> </a:t>
            </a:r>
            <a:r>
              <a:rPr lang="en-US" sz="1900" dirty="0" err="1"/>
              <a:t>vzhľadom</a:t>
            </a:r>
            <a:r>
              <a:rPr lang="en-US" sz="1900" dirty="0"/>
              <a:t> k </a:t>
            </a:r>
            <a:r>
              <a:rPr lang="en-US" sz="1900" dirty="0" err="1"/>
              <a:t>novým</a:t>
            </a:r>
            <a:r>
              <a:rPr lang="en-US" sz="1900" dirty="0"/>
              <a:t> </a:t>
            </a:r>
            <a:r>
              <a:rPr lang="en-US" sz="1900" dirty="0" err="1"/>
              <a:t>poznatkom</a:t>
            </a:r>
            <a:r>
              <a:rPr lang="en-US" sz="1900" dirty="0"/>
              <a:t> </a:t>
            </a:r>
            <a:r>
              <a:rPr lang="en-US" sz="1900" dirty="0" smtClean="0"/>
              <a:t>a </a:t>
            </a:r>
            <a:r>
              <a:rPr lang="en-US" sz="1900" dirty="0"/>
              <a:t>v </a:t>
            </a:r>
            <a:r>
              <a:rPr lang="en-US" sz="1900" dirty="0" err="1"/>
              <a:t>záujme</a:t>
            </a:r>
            <a:r>
              <a:rPr lang="en-US" sz="1900" dirty="0"/>
              <a:t> </a:t>
            </a:r>
            <a:r>
              <a:rPr lang="en-US" sz="1900" dirty="0" err="1"/>
              <a:t>rozšírenia</a:t>
            </a:r>
            <a:r>
              <a:rPr lang="en-US" sz="1900" dirty="0"/>
              <a:t> </a:t>
            </a:r>
            <a:r>
              <a:rPr lang="en-US" sz="1900" dirty="0" err="1"/>
              <a:t>portfólia</a:t>
            </a:r>
            <a:r>
              <a:rPr lang="en-US" sz="1900" dirty="0"/>
              <a:t> </a:t>
            </a:r>
            <a:r>
              <a:rPr lang="en-US" sz="1900" dirty="0" err="1"/>
              <a:t>fenoménov</a:t>
            </a:r>
            <a:r>
              <a:rPr lang="en-US" sz="1900" dirty="0"/>
              <a:t> </a:t>
            </a:r>
            <a:r>
              <a:rPr lang="en-US" sz="1900" dirty="0" err="1"/>
              <a:t>hodných</a:t>
            </a:r>
            <a:r>
              <a:rPr lang="en-US" sz="1900" dirty="0"/>
              <a:t> </a:t>
            </a:r>
            <a:r>
              <a:rPr lang="en-US" sz="1900" dirty="0" err="1"/>
              <a:t>pozornosti</a:t>
            </a:r>
            <a:r>
              <a:rPr lang="en-US" sz="1900" dirty="0" smtClean="0"/>
              <a:t>.</a:t>
            </a:r>
            <a:endParaRPr lang="sk-SK" sz="1900" dirty="0" smtClean="0"/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1900" dirty="0" smtClean="0"/>
              <a:t>V súčasnosti sa etabluje budúci </a:t>
            </a:r>
            <a:r>
              <a:rPr lang="sk-SK" sz="1900" b="1" dirty="0" smtClean="0"/>
              <a:t>Geopark Malé Karpaty </a:t>
            </a:r>
            <a:r>
              <a:rPr lang="sk-SK" sz="1900" dirty="0" smtClean="0"/>
              <a:t>(rozšírenie územia </a:t>
            </a:r>
            <a:r>
              <a:rPr lang="sk-SK" sz="1900" dirty="0" err="1" smtClean="0"/>
              <a:t>Sandberg</a:t>
            </a:r>
            <a:r>
              <a:rPr lang="sk-SK" sz="1900" dirty="0" smtClean="0"/>
              <a:t> - </a:t>
            </a:r>
            <a:r>
              <a:rPr lang="sk-SK" sz="1900" dirty="0" err="1" smtClean="0"/>
              <a:t>Pajštún</a:t>
            </a:r>
            <a:r>
              <a:rPr lang="sk-SK" sz="1900" dirty="0" smtClean="0"/>
              <a:t>). </a:t>
            </a:r>
            <a:r>
              <a:rPr lang="sk-SK" sz="1900" b="1" dirty="0" smtClean="0"/>
              <a:t>Neziskovou organizáciou Barbora sú realizované viaceré aktivity vedúce k rozvoju územia Malé Karpaty a jeho propagácie. </a:t>
            </a:r>
            <a:r>
              <a:rPr lang="en-US" sz="1900" b="1" dirty="0" smtClean="0"/>
              <a:t> </a:t>
            </a:r>
            <a:endParaRPr lang="sk-SK" sz="1900" b="1" dirty="0" smtClean="0"/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1900" dirty="0" smtClean="0"/>
              <a:t>Na území </a:t>
            </a:r>
            <a:r>
              <a:rPr lang="sk-SK" sz="1900" b="1" dirty="0" smtClean="0"/>
              <a:t>Medzev - Jasov sa pripravuje geologicko-náučná mapa regiónu </a:t>
            </a:r>
            <a:r>
              <a:rPr lang="sk-SK" sz="1900" dirty="0" smtClean="0"/>
              <a:t>(</a:t>
            </a:r>
            <a:r>
              <a:rPr lang="sk-SK" sz="1900" dirty="0"/>
              <a:t>úloha realizovaná Štátnym geologickým ústavom Dionýza </a:t>
            </a:r>
            <a:r>
              <a:rPr lang="sk-SK" sz="1900" dirty="0" smtClean="0"/>
              <a:t>Štúra).</a:t>
            </a:r>
            <a:endParaRPr lang="sk-SK" sz="1900" dirty="0"/>
          </a:p>
        </p:txBody>
      </p:sp>
    </p:spTree>
    <p:extLst>
      <p:ext uri="{BB962C8B-B14F-4D97-AF65-F5344CB8AC3E}">
        <p14:creationId xmlns:p14="http://schemas.microsoft.com/office/powerpoint/2010/main" val="396688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9695"/>
            <a:ext cx="2664183" cy="7193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07322"/>
            <a:ext cx="1224136" cy="1224136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60000" y="1556792"/>
            <a:ext cx="82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Aktualizácia Koncepcie geoparkov SR </a:t>
            </a:r>
            <a:endParaRPr lang="sk-SK" sz="2800" b="1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360000" y="2340000"/>
            <a:ext cx="8280000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Koncepčným rámcom </a:t>
            </a:r>
            <a:r>
              <a:rPr lang="sk-SK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 problematiku geoparkov na Slovensku </a:t>
            </a:r>
            <a:r>
              <a:rPr lang="sk-SK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 </a:t>
            </a:r>
            <a:r>
              <a:rPr lang="sk-SK" sz="19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Aktualizácia </a:t>
            </a:r>
            <a:r>
              <a:rPr lang="sk-SK" sz="19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Koncepcie geoparkov </a:t>
            </a:r>
            <a:r>
              <a:rPr lang="sk-SK" sz="19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 </a:t>
            </a:r>
            <a:r>
              <a:rPr lang="sk-SK" sz="1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sk-SK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schválená uznesením vlády SR č. 15 zo dňa 7. </a:t>
            </a:r>
            <a:r>
              <a:rPr lang="sk-SK" sz="1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1. 2015)</a:t>
            </a:r>
            <a:r>
              <a:rPr lang="sk-SK" sz="19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sk-SK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ktorá</a:t>
            </a:r>
            <a:r>
              <a:rPr lang="sk-SK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definovala poslanie geoparkov, </a:t>
            </a:r>
            <a:r>
              <a:rPr lang="sk-SK" sz="1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novú </a:t>
            </a:r>
            <a:r>
              <a:rPr lang="sk-SK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kategorizáciu geoparkov a </a:t>
            </a:r>
            <a:r>
              <a:rPr lang="sk-SK" sz="19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potenciálnych území geoparkov, kritériá </a:t>
            </a:r>
            <a:r>
              <a:rPr lang="sk-SK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 používanie pojmu geopark, kritériá pre začlenenie geoparku</a:t>
            </a:r>
            <a:r>
              <a:rPr lang="sk-SK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Siete geoparkov </a:t>
            </a:r>
            <a:r>
              <a:rPr lang="sk-SK" sz="19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 </a:t>
            </a:r>
            <a:r>
              <a:rPr lang="sk-SK" sz="1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(upravuje aj proces </a:t>
            </a:r>
            <a:r>
              <a:rPr lang="sk-SK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získania členstva v </a:t>
            </a:r>
            <a:r>
              <a:rPr lang="sk-SK" sz="1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EGN</a:t>
            </a:r>
            <a:r>
              <a:rPr lang="sk-SK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aj </a:t>
            </a:r>
            <a:r>
              <a:rPr lang="sk-SK" sz="1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UNESCO </a:t>
            </a:r>
            <a:r>
              <a:rPr lang="sk-SK" sz="19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GGN)</a:t>
            </a:r>
            <a:r>
              <a:rPr lang="sk-SK" sz="1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19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Podľa koncepcie a usmernenia organizácie UNESCO z roku 2014 (</a:t>
            </a:r>
            <a:r>
              <a:rPr lang="en-US" sz="19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Pokyny</a:t>
            </a:r>
            <a:r>
              <a:rPr lang="en-US" sz="19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a 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kritériá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 pre 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národné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geoparky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asistencie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organizácie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 UNESCO s 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cieľom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vstupu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9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GGN</a:t>
            </a:r>
            <a:r>
              <a:rPr lang="sk-SK" sz="19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bola konštituovaná </a:t>
            </a:r>
            <a:r>
              <a:rPr lang="sk-SK" sz="19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Medzirezortná komisia Siete geoparkov Slovenskej republiky </a:t>
            </a: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(poradný orgán ministra životného prostredia).</a:t>
            </a:r>
            <a:r>
              <a:rPr lang="sk-SK" sz="19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sk-SK" sz="19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6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9695"/>
            <a:ext cx="2664183" cy="7193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07322"/>
            <a:ext cx="1224136" cy="1224136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60000" y="1355541"/>
            <a:ext cx="82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Úlohy komisie podľa koncepcie </a:t>
            </a:r>
            <a:endParaRPr lang="sk-SK" sz="2800" b="1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2963760" y="2060848"/>
            <a:ext cx="63186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28575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tvorí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akčný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plán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pre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implementáciu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opatrení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zabezpečenie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realizácie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koncepcie</a:t>
            </a:r>
            <a:endParaRPr lang="sk-SK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28575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zaoberá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návrhmi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území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sk-SK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perspektívou na začlenenie medzi geoparky</a:t>
            </a:r>
          </a:p>
          <a:p>
            <a:pPr marL="342900" marR="28575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schvaľuje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ich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členstvo</a:t>
            </a:r>
            <a:endParaRPr lang="sk-SK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28575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udeľuje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menovací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dekrét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Geopark</a:t>
            </a:r>
            <a:r>
              <a:rPr lang="en-US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Slovenskej</a:t>
            </a: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republiky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sk-SK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28575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každé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štyri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roky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prehodnocuje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členstvo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existujúcich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geoparkov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 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sk-SK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ieti</a:t>
            </a:r>
            <a:r>
              <a:rPr lang="sk-SK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geoparkov SR</a:t>
            </a:r>
            <a:endParaRPr lang="sk-SK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28575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počas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nominačnej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procedúry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dozoruje</a:t>
            </a:r>
            <a:r>
              <a:rPr lang="sk-SK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splnenie podmienok členstva a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schvaľuje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odporúčania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geoparkom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týkajúcej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členstva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 EGN a 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GGN</a:t>
            </a:r>
            <a:r>
              <a:rPr lang="sk-SK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sk-SK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28575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poskytuje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konzultácie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manažment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území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problematike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geoparkov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sk-SK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28575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vyvíja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aktívnu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osvetovú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 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prezentačnú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činnosť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 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téme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geoparkov</a:t>
            </a:r>
            <a:r>
              <a:rPr lang="sk-SK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sk-SK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90518" y="2927390"/>
            <a:ext cx="3903106" cy="260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2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9695"/>
            <a:ext cx="2664183" cy="7193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07322"/>
            <a:ext cx="1224136" cy="1224136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251520" y="1331458"/>
            <a:ext cx="82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Zloženie komisie 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107504" y="2060848"/>
            <a:ext cx="626469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Ministerstvo životného prostredia </a:t>
            </a:r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SR 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(4 členovia)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Ministerstvo </a:t>
            </a:r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zahraničných vecí a európskych záležitostí SR,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Ministerstvo hospodárstva 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Ministerstvo kultúry 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Ministerstvo pôdohospodárstva a rozvoja vidieka 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Ministerstvo dopravy a </a:t>
            </a:r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výstavby SR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Združenie právnických osôb </a:t>
            </a:r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Geopark </a:t>
            </a:r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Novohrad - </a:t>
            </a:r>
            <a:r>
              <a:rPr lang="sk-SK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Nógrád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Občianske združenie </a:t>
            </a:r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Banskobystrický </a:t>
            </a:r>
            <a:r>
              <a:rPr lang="sk-SK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geomontánny</a:t>
            </a:r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 park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Regionálne združenie pre rozvoj Banskej Štiavnice a okolia 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Región </a:t>
            </a:r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Sitno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Štátny geologický ústav Dionýza Štúra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Národný geologický komitét </a:t>
            </a:r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ÚVoZ</a:t>
            </a:r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SAV)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Technická univerzita v Košiciach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Univerzita Komenského v Bratislave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Slovenská agentúra životného prostredia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Slovenské banské múzeum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Združenie miest a obcí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Slovenska</a:t>
            </a: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43458" y="2833608"/>
            <a:ext cx="3779185" cy="252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0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9695"/>
            <a:ext cx="2664183" cy="7193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07322"/>
            <a:ext cx="1224136" cy="1224136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60000" y="1556792"/>
            <a:ext cx="828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Udelenie dekrétu </a:t>
            </a:r>
            <a:r>
              <a:rPr lang="sk-SK" sz="2800" b="1" i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Geopark Slovenskej republiky </a:t>
            </a:r>
            <a:r>
              <a:rPr lang="sk-SK" sz="2800" b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prevádzkovaným geoparkom a vyhlásenie </a:t>
            </a:r>
          </a:p>
          <a:p>
            <a:pPr algn="ctr"/>
            <a:r>
              <a:rPr lang="sk-SK" sz="2800" b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Siete geoparkov SR (9. december 2016)  </a:t>
            </a:r>
            <a:endParaRPr lang="sk-SK" sz="2800" b="1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0000"/>
            <a:ext cx="4500000" cy="300000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04" y="3240000"/>
            <a:ext cx="4500000" cy="3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6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9695"/>
            <a:ext cx="2664183" cy="7193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07322"/>
            <a:ext cx="1224136" cy="1224136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60000" y="1556792"/>
            <a:ext cx="828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Udelenie dekrétu </a:t>
            </a:r>
            <a:r>
              <a:rPr lang="sk-SK" sz="2800" b="1" i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Geopark Slovenskej republiky </a:t>
            </a:r>
            <a:r>
              <a:rPr lang="sk-SK" sz="2800" b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prevádzkovaným geoparkom a vyhlásenie </a:t>
            </a:r>
          </a:p>
          <a:p>
            <a:pPr algn="ctr"/>
            <a:r>
              <a:rPr lang="sk-SK" sz="2800" b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Siete geoparkov SR (9. december 2016)  </a:t>
            </a:r>
            <a:endParaRPr lang="sk-SK" sz="2800" b="1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0000"/>
            <a:ext cx="4500000" cy="300000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3240000"/>
            <a:ext cx="4500000" cy="3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9695"/>
            <a:ext cx="2664183" cy="7193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07322"/>
            <a:ext cx="1224136" cy="1224136"/>
          </a:xfrm>
          <a:prstGeom prst="rect">
            <a:avLst/>
          </a:prstGeom>
        </p:spPr>
      </p:pic>
      <p:sp>
        <p:nvSpPr>
          <p:cNvPr id="2" name="Obdĺžnik 1"/>
          <p:cNvSpPr/>
          <p:nvPr/>
        </p:nvSpPr>
        <p:spPr>
          <a:xfrm>
            <a:off x="360000" y="2115485"/>
            <a:ext cx="8280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1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vypracovala </a:t>
            </a:r>
            <a:r>
              <a:rPr lang="sk-SK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dokument </a:t>
            </a:r>
            <a:r>
              <a:rPr lang="sk-SK" sz="19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Akčný plán pre implementáciu opatrení na zabezpečenie realizácie aktualizovanej Koncepcie geoparkov </a:t>
            </a:r>
            <a:r>
              <a:rPr lang="sk-SK" sz="19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</a:t>
            </a:r>
            <a:r>
              <a:rPr lang="sk-SK" sz="19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sk-SK" sz="19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špecifikuje 23 aktivít, </a:t>
            </a:r>
            <a:r>
              <a:rPr lang="sk-SK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určuje </a:t>
            </a:r>
            <a:r>
              <a:rPr lang="sk-SK" sz="19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termínovú realizáciu, zodpovednosť</a:t>
            </a:r>
            <a:r>
              <a:rPr lang="sk-SK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sk-SK" sz="19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možné </a:t>
            </a:r>
            <a:r>
              <a:rPr lang="sk-SK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zdroje </a:t>
            </a:r>
            <a:r>
              <a:rPr lang="sk-SK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financovania </a:t>
            </a:r>
            <a:r>
              <a:rPr lang="sk-SK" sz="1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(v </a:t>
            </a:r>
            <a:r>
              <a:rPr lang="sk-SK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čase tvorby </a:t>
            </a:r>
            <a:r>
              <a:rPr lang="sk-SK" sz="1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materiálu)</a:t>
            </a:r>
            <a:r>
              <a:rPr lang="sk-SK" sz="19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 definuje </a:t>
            </a:r>
            <a:r>
              <a:rPr lang="sk-SK" sz="19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výstupy/výsledky </a:t>
            </a:r>
            <a:r>
              <a:rPr lang="sk-SK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jednotlivých aktivít </a:t>
            </a:r>
            <a:r>
              <a:rPr lang="sk-SK" sz="19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 </a:t>
            </a:r>
            <a:r>
              <a:rPr lang="sk-SK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prevádzkované geoparky aj </a:t>
            </a:r>
            <a:r>
              <a:rPr lang="sk-SK" sz="19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perspektívne </a:t>
            </a:r>
            <a:r>
              <a:rPr lang="sk-SK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územia </a:t>
            </a:r>
            <a:r>
              <a:rPr lang="sk-SK" sz="19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geoparkov.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360000" y="1335675"/>
            <a:ext cx="82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Aktivity komisie SG SR/1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044251"/>
            <a:ext cx="3024336" cy="2010862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432" y="4062855"/>
            <a:ext cx="2985728" cy="1992257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63004"/>
            <a:ext cx="2985728" cy="199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7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9695"/>
            <a:ext cx="2664183" cy="7193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07322"/>
            <a:ext cx="1224136" cy="1224136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360000" y="1556792"/>
            <a:ext cx="82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Aktivity komisie SG SR/2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360000" y="2340000"/>
            <a:ext cx="5940192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rozpracovala</a:t>
            </a:r>
            <a:r>
              <a:rPr lang="sk-SK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b="1" i="1" dirty="0">
                <a:latin typeface="Arial" panose="020B0604020202020204" pitchFamily="34" charset="0"/>
                <a:cs typeface="Arial" panose="020B0604020202020204" pitchFamily="34" charset="0"/>
              </a:rPr>
              <a:t>Usmernenie Medzirezortnej komisie Siete geoparkov SR k procesu začlenenia potenciálnych území do Siete geoparkov SR, k procesu prehodnotenia členstva v Sieti geoparkov SR a k procesu začlenenia geoparkov do Európskej siete geoparkov a do Globálnej siete geoparkov UNESCO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– na základe </a:t>
            </a:r>
            <a:r>
              <a:rPr lang="sk-SK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kritérií 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UNESCO </a:t>
            </a:r>
            <a:r>
              <a:rPr lang="sk-SK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 národné geoparky s cieľom vstupu do </a:t>
            </a:r>
            <a:r>
              <a:rPr lang="sk-SK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GGN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sk-SK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ciele </a:t>
            </a:r>
            <a:r>
              <a:rPr lang="sk-SK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manažmentu</a:t>
            </a:r>
            <a:r>
              <a:rPr lang="sk-SK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jednotlivých geoparkov začlenených do Siete geoparkov </a:t>
            </a:r>
            <a:r>
              <a:rPr lang="sk-SK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 </a:t>
            </a:r>
            <a:r>
              <a:rPr lang="sk-SK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sk-SK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špecifikácia </a:t>
            </a:r>
            <a:r>
              <a:rPr lang="sk-SK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monitorovacích správ </a:t>
            </a:r>
            <a:r>
              <a:rPr lang="sk-SK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 procese prehodnotenia členstva v Sieti geoparkov </a:t>
            </a:r>
            <a:r>
              <a:rPr lang="sk-SK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SR.</a:t>
            </a:r>
            <a:endParaRPr lang="sk-SK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51654" y="2920302"/>
            <a:ext cx="4300280" cy="286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0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9695"/>
            <a:ext cx="2664183" cy="7193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07322"/>
            <a:ext cx="1224136" cy="1224136"/>
          </a:xfrm>
          <a:prstGeom prst="rect">
            <a:avLst/>
          </a:prstGeom>
        </p:spPr>
      </p:pic>
      <p:sp>
        <p:nvSpPr>
          <p:cNvPr id="8" name="Zástupný symbol obsahu 2"/>
          <p:cNvSpPr>
            <a:spLocks noGrp="1"/>
          </p:cNvSpPr>
          <p:nvPr>
            <p:ph idx="1"/>
          </p:nvPr>
        </p:nvSpPr>
        <p:spPr>
          <a:xfrm>
            <a:off x="360000" y="2115485"/>
            <a:ext cx="8280000" cy="4365449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­UNESCO: </a:t>
            </a: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Geoparkom sa nazýva </a:t>
            </a:r>
            <a:r>
              <a:rPr lang="sk-SK" sz="1900" b="1" dirty="0">
                <a:latin typeface="Arial" panose="020B0604020202020204" pitchFamily="34" charset="0"/>
                <a:cs typeface="Arial" panose="020B0604020202020204" pitchFamily="34" charset="0"/>
              </a:rPr>
              <a:t>územie obsahujúce vyšší počet fenoménov geologického významu, </a:t>
            </a: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alebo krás,</a:t>
            </a: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900" b="1" dirty="0">
                <a:latin typeface="Arial" panose="020B0604020202020204" pitchFamily="34" charset="0"/>
                <a:cs typeface="Arial" panose="020B0604020202020204" pitchFamily="34" charset="0"/>
              </a:rPr>
              <a:t>ktoré môžu byť prezentované v súvislosti s regiónom, jeho geologickou históriou a procesmi</a:t>
            </a:r>
            <a:r>
              <a:rPr lang="sk-SK" sz="1900" dirty="0">
                <a:latin typeface="Arial" panose="020B0604020202020204" pitchFamily="34" charset="0"/>
                <a:cs typeface="Arial" panose="020B0604020202020204" pitchFamily="34" charset="0"/>
              </a:rPr>
              <a:t>, ktoré ho </a:t>
            </a: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formovali</a:t>
            </a:r>
            <a:endParaRPr lang="sk-SK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k-SK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prezentuje </a:t>
            </a:r>
            <a:r>
              <a:rPr lang="sk-SK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miesta geologického významu</a:t>
            </a:r>
            <a:r>
              <a:rPr lang="sk-SK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ale </a:t>
            </a:r>
            <a:r>
              <a:rPr lang="sk-SK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aj archeologického, ekonomického, </a:t>
            </a:r>
            <a:r>
              <a:rPr lang="sk-SK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montanistického</a:t>
            </a:r>
            <a:r>
              <a:rPr lang="sk-SK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, kultúrneho 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alebo </a:t>
            </a:r>
            <a:r>
              <a:rPr lang="sk-SK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miesta historickej osobitosti</a:t>
            </a:r>
            <a:r>
              <a:rPr lang="sk-SK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Budovanie geoparkov na princípoch ochrany geologického dedičstva Zeme a trvalo udržateľného rozvoja v synergii s mäkkým, alebo zážitkovým cestovným ruchom a vzdelávaním </a:t>
            </a: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- významný motor pre rozvoj najmä v málo rozvinutých regiónoch.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360000" y="1335675"/>
            <a:ext cx="82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Definícia geoparkov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57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9695"/>
            <a:ext cx="2664183" cy="7193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07322"/>
            <a:ext cx="1224136" cy="1224136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60000" y="1331458"/>
            <a:ext cx="82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Aktivity komisie SG SR/3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246993" y="1854678"/>
            <a:ext cx="48600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Vypracovanie </a:t>
            </a:r>
            <a:r>
              <a:rPr lang="sk-SK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materiálu </a:t>
            </a:r>
            <a:r>
              <a:rPr lang="sk-SK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Správa o území Zemplín s perspektívou jeho začlenenia medzi </a:t>
            </a:r>
            <a:r>
              <a:rPr lang="sk-SK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geoparky</a:t>
            </a:r>
            <a:r>
              <a:rPr lang="sk-SK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schválený </a:t>
            </a:r>
            <a:r>
              <a:rPr lang="sk-SK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uznesením vlády Slovenskej republiky č. 480 dňa </a:t>
            </a:r>
            <a:r>
              <a:rPr lang="sk-SK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19.10. 2016.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sk-SK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Zabezpečenie </a:t>
            </a:r>
            <a:r>
              <a:rPr lang="sk-SK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informačného workshopu </a:t>
            </a:r>
            <a:r>
              <a:rPr lang="sk-SK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týkajúceho </a:t>
            </a:r>
            <a:r>
              <a:rPr lang="sk-SK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 perspektívy vybudovania geoparku </a:t>
            </a:r>
            <a:r>
              <a:rPr lang="sk-SK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území </a:t>
            </a:r>
            <a:r>
              <a:rPr lang="sk-SK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Zemplín </a:t>
            </a:r>
            <a:r>
              <a:rPr lang="sk-SK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(Malá Tŕňa; 19.12. 2016).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sk-SK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 územie Zemplín nie je </a:t>
            </a:r>
            <a:r>
              <a:rPr lang="sk-SK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zatiaľ</a:t>
            </a:r>
            <a:r>
              <a:rPr lang="sk-SK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vytvorená zastrešujúca organizácia </a:t>
            </a:r>
            <a:r>
              <a:rPr lang="sk-SK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destinačného</a:t>
            </a:r>
            <a:r>
              <a:rPr lang="sk-SK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manažmentu budúceho geoparku, ktorá by postupovala v súlade s koncepciou.</a:t>
            </a:r>
            <a:endParaRPr lang="sk-SK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54678"/>
            <a:ext cx="3532935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6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9695"/>
            <a:ext cx="2664183" cy="7193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07322"/>
            <a:ext cx="1224136" cy="1224136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60000" y="1461674"/>
            <a:ext cx="82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Aktivity komisie SG SR/4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362282" y="2115110"/>
            <a:ext cx="8542082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1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Vypracovanie </a:t>
            </a:r>
            <a:r>
              <a:rPr lang="sk-SK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manuálu </a:t>
            </a:r>
            <a:r>
              <a:rPr lang="sk-SK" sz="19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Metodika pre </a:t>
            </a:r>
            <a:r>
              <a:rPr lang="sk-SK" sz="19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destinačný</a:t>
            </a:r>
            <a:r>
              <a:rPr lang="sk-SK" sz="19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manažment geoparku</a:t>
            </a:r>
            <a:r>
              <a:rPr lang="sk-SK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pre územie </a:t>
            </a:r>
            <a:r>
              <a:rPr lang="sk-SK" sz="19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Zemplín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manuál ilustruje komplexné a konkrétne aspekty </a:t>
            </a:r>
            <a:r>
              <a:rPr lang="sk-SK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destinačného</a:t>
            </a: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územia na príklade územia Zemplín</a:t>
            </a: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ale vzhľadom na všeobecnú platnosť princípov je využiteľný pre všetky územia geoparkov ako aj územia s potenciálom vstupu do Siete geoparkov SR.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Zostavenie príručky </a:t>
            </a:r>
            <a:r>
              <a:rPr lang="sk-SK" sz="19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Náučný </a:t>
            </a:r>
            <a:r>
              <a:rPr lang="sk-SK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chodník - príprava, </a:t>
            </a:r>
            <a:endParaRPr lang="sk-SK" sz="19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sk-SK" sz="19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realizácia</a:t>
            </a:r>
            <a:r>
              <a:rPr lang="sk-SK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, starostlivosť</a:t>
            </a:r>
            <a:r>
              <a:rPr lang="sk-SK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pre </a:t>
            </a:r>
            <a:r>
              <a:rPr lang="sk-SK" sz="1900" dirty="0">
                <a:latin typeface="Arial" panose="020B0604020202020204" pitchFamily="34" charset="0"/>
                <a:cs typeface="Arial" panose="020B0604020202020204" pitchFamily="34" charset="0"/>
              </a:rPr>
              <a:t>potenciálnych záujemcov o </a:t>
            </a:r>
            <a:endParaRPr lang="sk-SK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rozširovanie </a:t>
            </a:r>
            <a:r>
              <a:rPr lang="sk-SK" sz="1900" dirty="0">
                <a:latin typeface="Arial" panose="020B0604020202020204" pitchFamily="34" charset="0"/>
                <a:cs typeface="Arial" panose="020B0604020202020204" pitchFamily="34" charset="0"/>
              </a:rPr>
              <a:t>turistickej infraštruktúry v územiach </a:t>
            </a: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geoparkov.</a:t>
            </a:r>
            <a:endParaRPr lang="sk-SK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sk-SK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19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891871"/>
            <a:ext cx="1944216" cy="268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5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9695"/>
            <a:ext cx="2664183" cy="7193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07322"/>
            <a:ext cx="1224136" cy="1224136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60000" y="1177085"/>
            <a:ext cx="82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Aktivity komisie SG SR/5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339040" y="1811278"/>
            <a:ext cx="8280000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Účasť na: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Stretnutí zástupcov </a:t>
            </a:r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slovenskej a maďarskej komisie </a:t>
            </a:r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geoparkov,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Fóre </a:t>
            </a:r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partnerov SK </a:t>
            </a:r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UNESCO,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stretnutí zameranom 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na problematiku zblíženia </a:t>
            </a:r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manažmentov geoparkov s oblastnými organizáciami cestovného ruchu a so zástupcami potenciálnych území </a:t>
            </a:r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geoparkov,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Konferencii o geoparkoch a Otvorenom geologickom kongrese SGS a ČGS,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 workshopoch 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 problematikou </a:t>
            </a:r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cestovného ruchu.</a:t>
            </a:r>
          </a:p>
          <a:p>
            <a:pPr lvl="1"/>
            <a:endParaRPr lang="sk-SK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Publikovanie článkov v odborných časopisoch, propagácia </a:t>
            </a:r>
            <a:r>
              <a:rPr lang="sk-SK" sz="1900" b="1" dirty="0">
                <a:latin typeface="Arial" panose="020B0604020202020204" pitchFamily="34" charset="0"/>
                <a:cs typeface="Arial" panose="020B0604020202020204" pitchFamily="34" charset="0"/>
              </a:rPr>
              <a:t>geoparkov </a:t>
            </a: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(napr. v Rádiu Slovensko)</a:t>
            </a: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Vytvorenie a aktualizácia oficiálnej webovej </a:t>
            </a:r>
          </a:p>
          <a:p>
            <a:pPr>
              <a:spcBef>
                <a:spcPts val="600"/>
              </a:spcBef>
            </a:pP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stránky geoparkov </a:t>
            </a:r>
            <a:r>
              <a:rPr lang="sk-SK" sz="19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www.geopark.sk</a:t>
            </a: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stránky na </a:t>
            </a:r>
            <a:r>
              <a:rPr lang="sk-SK" sz="19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</a:t>
            </a:r>
            <a:r>
              <a:rPr lang="sk-SK" sz="1900" b="1" u="sng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slovakia.travel/co-vidiet-a-robit/priroda-a</a:t>
            </a:r>
          </a:p>
          <a:p>
            <a:pPr>
              <a:spcBef>
                <a:spcPts val="600"/>
              </a:spcBef>
            </a:pPr>
            <a:r>
              <a:rPr lang="sk-SK" sz="1900" b="1" u="sng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-</a:t>
            </a:r>
            <a:r>
              <a:rPr lang="sk-SK" sz="19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krajina/geoparky</a:t>
            </a: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95218"/>
            <a:ext cx="4392488" cy="3397401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40" y="723717"/>
            <a:ext cx="5487795" cy="34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6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9695"/>
            <a:ext cx="2664183" cy="7193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07322"/>
            <a:ext cx="1224136" cy="1224136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60000" y="1556792"/>
            <a:ext cx="828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Informácia o plnení aktualizovanej Koncepcie geoparkov SR</a:t>
            </a:r>
            <a:endParaRPr lang="sk-SK" sz="2800" b="1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360000" y="2700000"/>
            <a:ext cx="8280000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 štádiu schvaľovania v rámci MŽP SR </a:t>
            </a: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(predkladá sa na rokovanie vlády SR do 30. júna 2019) podľa opatrení, ktoré sú súčasťou aktualizovanej Koncepcie geoparkov SR.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Súčasťou materiálu je odpočet podpory trvalej udržateľnosti geoparkov, a to:</a:t>
            </a:r>
          </a:p>
          <a:p>
            <a:pPr marL="612000" indent="612000">
              <a:buFont typeface="Wingdings" panose="05000000000000000000" pitchFamily="2" charset="2"/>
              <a:buChar char="Ø"/>
            </a:pP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odpory v oblasti služieb cestovného ruchu,</a:t>
            </a:r>
          </a:p>
          <a:p>
            <a:pPr marL="612000" indent="612000">
              <a:buFont typeface="Wingdings" panose="05000000000000000000" pitchFamily="2" charset="2"/>
              <a:buChar char="Ø"/>
            </a:pP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etodickej podpory,</a:t>
            </a:r>
          </a:p>
          <a:p>
            <a:pPr marL="612000" indent="612000">
              <a:buFont typeface="Wingdings" panose="05000000000000000000" pitchFamily="2" charset="2"/>
              <a:buChar char="Ø"/>
            </a:pP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koncepčnej podpory,</a:t>
            </a:r>
          </a:p>
          <a:p>
            <a:pPr marL="612000" indent="612000">
              <a:buFont typeface="Wingdings" panose="05000000000000000000" pitchFamily="2" charset="2"/>
              <a:buChar char="Ø"/>
            </a:pP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arketingovej a propagačnej podpory</a:t>
            </a:r>
          </a:p>
          <a:p>
            <a:pPr marL="612000" indent="612000">
              <a:buFont typeface="Wingdings" panose="05000000000000000000" pitchFamily="2" charset="2"/>
              <a:buChar char="Ø"/>
            </a:pP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inančnej podpory 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19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76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9695"/>
            <a:ext cx="2664183" cy="7193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07322"/>
            <a:ext cx="1224136" cy="1224136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60000" y="1412489"/>
            <a:ext cx="828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Informácia o plnení aktualizovanej Koncepcie geoparkov SR (záver)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360000" y="2636912"/>
            <a:ext cx="8280000" cy="3764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sk-SK" sz="15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 informácie vyplývajú napriek snahe zapojených subjektov nasledujúce problémy:</a:t>
            </a:r>
          </a:p>
          <a:p>
            <a:pPr marL="285750" indent="-28575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15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Chronické kapitálové poddimenzovanie </a:t>
            </a:r>
            <a:r>
              <a:rPr lang="sk-SK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neexistuje </a:t>
            </a:r>
            <a:r>
              <a:rPr lang="sk-SK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priama finančná podpora ani </a:t>
            </a:r>
            <a:r>
              <a:rPr lang="sk-SK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pravidelný </a:t>
            </a:r>
            <a:r>
              <a:rPr lang="sk-SK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dotačný mechanizmus </a:t>
            </a:r>
            <a:r>
              <a:rPr lang="sk-SK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 organizácie ich manažmentu</a:t>
            </a:r>
          </a:p>
          <a:p>
            <a:pPr marL="285750" indent="-28575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15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Široký záber organizácií, </a:t>
            </a:r>
            <a:r>
              <a:rPr lang="sk-SK" sz="1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ktoré manažujú územia </a:t>
            </a:r>
            <a:r>
              <a:rPr lang="sk-SK" sz="15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geoparkov - infraštruktúra, marketing </a:t>
            </a:r>
            <a:r>
              <a:rPr lang="sk-SK" sz="1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 </a:t>
            </a:r>
            <a:r>
              <a:rPr lang="sk-SK" sz="15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výchovno-vzdelávacia činnosť s minimálnou podporou</a:t>
            </a:r>
          </a:p>
          <a:p>
            <a:pPr marL="285750" indent="-28575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15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existuje iba podpora </a:t>
            </a:r>
            <a:r>
              <a:rPr lang="sk-SK" sz="1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formou nízkorozpočtových grantov, alebo z vlastných a sponzorských </a:t>
            </a:r>
            <a:r>
              <a:rPr lang="sk-SK" sz="15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zdrojov </a:t>
            </a:r>
            <a:r>
              <a:rPr lang="sk-SK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(dokonca </a:t>
            </a:r>
            <a:r>
              <a:rPr lang="sk-SK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aj keď sa delia o to isté územie, napr. so správami </a:t>
            </a:r>
            <a:r>
              <a:rPr lang="sk-SK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NP alebo CHKO)</a:t>
            </a:r>
          </a:p>
          <a:p>
            <a:pPr marL="285750" indent="-28575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15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nenárokovateľnosť</a:t>
            </a:r>
            <a:r>
              <a:rPr lang="sk-SK" sz="15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finančného </a:t>
            </a:r>
            <a:r>
              <a:rPr lang="sk-SK" sz="15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krytia</a:t>
            </a:r>
          </a:p>
          <a:p>
            <a:pPr marL="285750" indent="-28575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15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neoprávnenosť </a:t>
            </a:r>
            <a:r>
              <a:rPr lang="sk-SK" sz="1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mzdových nákladov </a:t>
            </a:r>
            <a:r>
              <a:rPr lang="sk-SK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 existujúceho grantového </a:t>
            </a:r>
            <a:r>
              <a:rPr lang="sk-SK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financovania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sk-SK" sz="15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sk-SK" sz="1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zamedzuje vykonávať základné úlohy kladené na manažment geoparku, sťažuje to chod kancelárie či informačného centra, obmedzuje možnosti stáleho zamestnania personálu, propagácie ako aj údržby infraštruktúry.</a:t>
            </a:r>
            <a:endParaRPr lang="sk-SK" sz="15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10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9695"/>
            <a:ext cx="2664183" cy="7193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07322"/>
            <a:ext cx="1224136" cy="1224136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60000" y="1448675"/>
            <a:ext cx="828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Informácia o plnení aktualizovanej Koncepcie geoparkov SR (príloha)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358090" y="2395643"/>
            <a:ext cx="828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8575" algn="ctr">
              <a:spcAft>
                <a:spcPts val="0"/>
              </a:spcAft>
            </a:pPr>
            <a:r>
              <a:rPr lang="sk-SK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Prehľad poskytnutých finančných prostriedkov z verejných zdrojov na budovanie a prevádzkovanie geoparkov a území s potenciálom vstupu medzi geoparky </a:t>
            </a:r>
            <a:r>
              <a:rPr lang="sk-SK" sz="1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 </a:t>
            </a:r>
            <a:r>
              <a:rPr lang="sk-SK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obdobie rokov 2015 - 2018</a:t>
            </a:r>
            <a:endParaRPr lang="sk-SK" sz="1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uľ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713491"/>
              </p:ext>
            </p:extLst>
          </p:nvPr>
        </p:nvGraphicFramePr>
        <p:xfrm>
          <a:off x="358090" y="2795753"/>
          <a:ext cx="8316456" cy="34609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1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9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4906">
                <a:tc>
                  <a:txBody>
                    <a:bodyPr/>
                    <a:lstStyle/>
                    <a:p>
                      <a:pPr marR="28575" algn="l">
                        <a:spcAft>
                          <a:spcPts val="0"/>
                        </a:spcAft>
                      </a:pPr>
                      <a:r>
                        <a:rPr lang="sk-SK" sz="1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Zdroje financovania (za roky 2015 - 2018)</a:t>
                      </a:r>
                      <a:endParaRPr lang="sk-SK" sz="1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8575" algn="ctr">
                        <a:spcAft>
                          <a:spcPts val="0"/>
                        </a:spcAft>
                      </a:pPr>
                      <a:r>
                        <a:rPr lang="sk-SK" sz="1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Prostriedky (€)</a:t>
                      </a:r>
                      <a:endParaRPr lang="sk-SK" sz="1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744">
                <a:tc>
                  <a:txBody>
                    <a:bodyPr/>
                    <a:lstStyle/>
                    <a:p>
                      <a:pPr marR="28575" algn="l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 cezhraničnej spolupráce Maďarská republika - Slovenská republika (2007 - 2013)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8575" algn="r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7 500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744">
                <a:tc>
                  <a:txBody>
                    <a:bodyPr/>
                    <a:lstStyle/>
                    <a:p>
                      <a:pPr marR="28575" algn="l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 rozvoja vidieka 2014 - 2020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8575" algn="r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9 900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744">
                <a:tc>
                  <a:txBody>
                    <a:bodyPr/>
                    <a:lstStyle/>
                    <a:p>
                      <a:pPr marR="28575" algn="l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Dotácia Úradu vlády Slovensekj republiky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8575" algn="r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20 194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820">
                <a:tc>
                  <a:txBody>
                    <a:bodyPr/>
                    <a:lstStyle/>
                    <a:p>
                      <a:pPr marR="28575" algn="l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Príspevok z kapitoly Ministerstva životného prostredia Slovenskej republiky, z toho pre: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8575" algn="r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5744">
                <a:tc>
                  <a:txBody>
                    <a:bodyPr/>
                    <a:lstStyle/>
                    <a:p>
                      <a:pPr marL="378460" marR="28575" algn="l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Slovenskú agentúru životného prostredia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8575" algn="r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5 700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5744">
                <a:tc>
                  <a:txBody>
                    <a:bodyPr/>
                    <a:lstStyle/>
                    <a:p>
                      <a:pPr marL="378460" marR="28575" algn="l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Slovenské banské múzeum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8575" algn="r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164 000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5744">
                <a:tc>
                  <a:txBody>
                    <a:bodyPr/>
                    <a:lstStyle/>
                    <a:p>
                      <a:pPr marL="378460" marR="28575" algn="l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Štátny geologický ústav Dionýza Štúra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8575" algn="r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80 000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5319">
                <a:tc>
                  <a:txBody>
                    <a:bodyPr/>
                    <a:lstStyle/>
                    <a:p>
                      <a:pPr marL="378460" marR="28575" algn="l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Štátnu ochranu prírody Slovenskej republiky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8575" algn="r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114 174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5744">
                <a:tc>
                  <a:txBody>
                    <a:bodyPr/>
                    <a:lstStyle/>
                    <a:p>
                      <a:pPr marL="378460" marR="28575" algn="l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Zelený vzdelávací fond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8575" algn="r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7 889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5744">
                <a:tc>
                  <a:txBody>
                    <a:bodyPr/>
                    <a:lstStyle/>
                    <a:p>
                      <a:pPr marR="28575" algn="l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Environmentálny fond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8575" algn="r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400 615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5744">
                <a:tc>
                  <a:txBody>
                    <a:bodyPr/>
                    <a:lstStyle/>
                    <a:p>
                      <a:pPr marR="28575" algn="l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Rozpočet Bratislavského samosprávneho kraja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8575" algn="r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24 845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5319">
                <a:tc>
                  <a:txBody>
                    <a:bodyPr/>
                    <a:lstStyle/>
                    <a:p>
                      <a:pPr marR="28575" algn="l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Dotácia krajskej organizácie cestovného ruchu Turizmus regiónu Bratislava a oblastnej organizácie cestovného ruchu Malé Karpaty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8575" algn="r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9 400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5744">
                <a:tc>
                  <a:txBody>
                    <a:bodyPr/>
                    <a:lstStyle/>
                    <a:p>
                      <a:pPr marR="28575" algn="l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Dotácia v pôsobnosti Ministerstva kultúry Slovenskej republiky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8575" algn="r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55 422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7795">
                <a:tc>
                  <a:txBody>
                    <a:bodyPr/>
                    <a:lstStyle/>
                    <a:p>
                      <a:pPr marR="28575" algn="l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Dotácia v pôsobnosti Ministerstva hospodárstva Slovenskej republiky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8575" algn="r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13 463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5744">
                <a:tc>
                  <a:txBody>
                    <a:bodyPr/>
                    <a:lstStyle/>
                    <a:p>
                      <a:pPr marR="28575" algn="l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Rozpočet Mesta Fiľakovo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8575" algn="r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59 530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5744">
                <a:tc>
                  <a:txBody>
                    <a:bodyPr/>
                    <a:lstStyle/>
                    <a:p>
                      <a:pPr marR="28575" algn="l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Rozpočet Mesta Banská Bystrica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8575" algn="r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3 300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5744">
                <a:tc>
                  <a:txBody>
                    <a:bodyPr/>
                    <a:lstStyle/>
                    <a:p>
                      <a:pPr marR="28575" algn="l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Rozpočet Mesta Banská Štiavnica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8575" algn="r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5744">
                <a:tc>
                  <a:txBody>
                    <a:bodyPr/>
                    <a:lstStyle/>
                    <a:p>
                      <a:pPr marR="28575" algn="l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Rozpočet Mesta Pezinok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8575" algn="r">
                        <a:spcAft>
                          <a:spcPts val="0"/>
                        </a:spcAft>
                      </a:pPr>
                      <a:r>
                        <a:rPr lang="sk-SK" sz="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2 000</a:t>
                      </a:r>
                      <a:endParaRPr lang="sk-SK" sz="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180">
                <a:tc>
                  <a:txBody>
                    <a:bodyPr/>
                    <a:lstStyle/>
                    <a:p>
                      <a:pPr marR="28575" algn="l">
                        <a:spcAft>
                          <a:spcPts val="0"/>
                        </a:spcAft>
                      </a:pPr>
                      <a:r>
                        <a:rPr lang="sk-SK" sz="1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sk-SK" sz="1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8575" algn="r">
                        <a:spcAft>
                          <a:spcPts val="0"/>
                        </a:spcAft>
                      </a:pPr>
                      <a:r>
                        <a:rPr lang="sk-SK" sz="1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sk-SK" sz="1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180">
                <a:tc>
                  <a:txBody>
                    <a:bodyPr/>
                    <a:lstStyle/>
                    <a:p>
                      <a:pPr marR="28575" algn="l">
                        <a:spcAft>
                          <a:spcPts val="0"/>
                        </a:spcAft>
                      </a:pPr>
                      <a:r>
                        <a:rPr lang="sk-SK" sz="1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Spolu</a:t>
                      </a:r>
                      <a:endParaRPr lang="sk-SK" sz="1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8575" algn="r">
                        <a:spcAft>
                          <a:spcPts val="0"/>
                        </a:spcAft>
                      </a:pPr>
                      <a:r>
                        <a:rPr lang="sk-SK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978 432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 flipV="1">
            <a:off x="3224853" y="2713002"/>
            <a:ext cx="69729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sk-SK" altLang="sk-SK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sk-SK" alt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42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0608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9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9695"/>
            <a:ext cx="2664183" cy="7193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07322"/>
            <a:ext cx="1224136" cy="1224136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360000" y="1556792"/>
            <a:ext cx="82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Ciele budovania a prevádzkovania geoparkov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lokTextu 4"/>
          <p:cNvSpPr txBox="1">
            <a:spLocks noChangeArrowheads="1"/>
          </p:cNvSpPr>
          <p:nvPr/>
        </p:nvSpPr>
        <p:spPr bwMode="auto">
          <a:xfrm>
            <a:off x="359999" y="2340000"/>
            <a:ext cx="8280000" cy="37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altLang="sk-SK" sz="1900" b="1" dirty="0" smtClean="0"/>
              <a:t>Využívanie </a:t>
            </a:r>
            <a:r>
              <a:rPr lang="sk-SK" altLang="sk-SK" sz="1900" b="1" dirty="0"/>
              <a:t>geologických lokalít ako výchovného a vzdelávacieho prostriedku </a:t>
            </a:r>
            <a:r>
              <a:rPr lang="sk-SK" altLang="sk-SK" sz="1900" dirty="0"/>
              <a:t>v geologických vedách a environmentálnych programoch </a:t>
            </a:r>
            <a:r>
              <a:rPr lang="sk-SK" altLang="sk-SK" sz="1900" b="1" dirty="0"/>
              <a:t>pre najširšie vrstvy spoločnosti</a:t>
            </a:r>
            <a:r>
              <a:rPr lang="sk-SK" altLang="sk-SK" sz="1900" b="1" dirty="0" smtClean="0"/>
              <a:t>.</a:t>
            </a:r>
            <a:endParaRPr lang="sk-SK" altLang="sk-SK" sz="1900" b="1" dirty="0"/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altLang="sk-SK" sz="1900" b="1" dirty="0" smtClean="0"/>
              <a:t>Zabezpečenie </a:t>
            </a:r>
            <a:r>
              <a:rPr lang="sk-SK" altLang="sk-SK" sz="1900" b="1" dirty="0"/>
              <a:t>trvalo udržateľného rozvoja </a:t>
            </a:r>
            <a:r>
              <a:rPr lang="sk-SK" altLang="sk-SK" sz="1900" b="1" dirty="0" smtClean="0"/>
              <a:t>územia </a:t>
            </a:r>
            <a:r>
              <a:rPr lang="sk-SK" altLang="sk-SK" sz="1900" dirty="0" smtClean="0"/>
              <a:t>prostredníctvom</a:t>
            </a:r>
            <a:r>
              <a:rPr lang="sk-SK" altLang="sk-SK" sz="1900" dirty="0"/>
              <a:t> rozvoja </a:t>
            </a:r>
            <a:r>
              <a:rPr lang="sk-SK" altLang="sk-SK" sz="1900" dirty="0" err="1"/>
              <a:t>geoturistiky</a:t>
            </a:r>
            <a:r>
              <a:rPr lang="sk-SK" altLang="sk-SK" sz="1900" dirty="0"/>
              <a:t> a tvorby </a:t>
            </a:r>
            <a:r>
              <a:rPr lang="sk-SK" altLang="sk-SK" sz="1900" dirty="0" smtClean="0"/>
              <a:t>produktov mäkkého cestovného ruchu.</a:t>
            </a:r>
            <a:endParaRPr lang="sk-SK" altLang="sk-SK" sz="1900" dirty="0"/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altLang="sk-SK" sz="1900" b="1" dirty="0" smtClean="0"/>
              <a:t>Zabezpečenie </a:t>
            </a:r>
            <a:r>
              <a:rPr lang="sk-SK" altLang="sk-SK" sz="1900" b="1" dirty="0"/>
              <a:t>ochrany najvýznamnejších </a:t>
            </a:r>
            <a:r>
              <a:rPr lang="sk-SK" altLang="sk-SK" sz="1900" b="1" dirty="0" err="1"/>
              <a:t>geotopov</a:t>
            </a:r>
            <a:r>
              <a:rPr lang="sk-SK" altLang="sk-SK" sz="1900" b="1" dirty="0"/>
              <a:t> </a:t>
            </a:r>
            <a:r>
              <a:rPr lang="sk-SK" altLang="sk-SK" sz="1900" dirty="0"/>
              <a:t>a ďalších prezentovaných lokalít pre budúce </a:t>
            </a:r>
            <a:r>
              <a:rPr lang="sk-SK" altLang="sk-SK" sz="1900" dirty="0" smtClean="0"/>
              <a:t>generácie.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1900" b="1" dirty="0"/>
              <a:t>P</a:t>
            </a:r>
            <a:r>
              <a:rPr lang="en-US" sz="1900" b="1" dirty="0" err="1" smtClean="0"/>
              <a:t>osiln</a:t>
            </a:r>
            <a:r>
              <a:rPr lang="sk-SK" sz="1900" b="1" dirty="0" err="1" smtClean="0"/>
              <a:t>enie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ekonomick</a:t>
            </a:r>
            <a:r>
              <a:rPr lang="sk-SK" sz="1900" b="1" dirty="0" err="1" smtClean="0"/>
              <a:t>ého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rozvoj</a:t>
            </a:r>
            <a:r>
              <a:rPr lang="sk-SK" sz="1900" b="1" dirty="0" smtClean="0"/>
              <a:t>a</a:t>
            </a:r>
            <a:r>
              <a:rPr lang="en-US" sz="1900" b="1" dirty="0" smtClean="0"/>
              <a:t> </a:t>
            </a:r>
            <a:r>
              <a:rPr lang="en-US" sz="1900" b="1" dirty="0" err="1"/>
              <a:t>regiónov</a:t>
            </a:r>
            <a:r>
              <a:rPr lang="en-US" sz="1900" b="1" dirty="0"/>
              <a:t> </a:t>
            </a:r>
            <a:r>
              <a:rPr lang="sk-SK" sz="1900" dirty="0" smtClean="0"/>
              <a:t>s </a:t>
            </a:r>
            <a:r>
              <a:rPr lang="en-US" sz="1900" dirty="0" err="1" smtClean="0"/>
              <a:t>dôrazom</a:t>
            </a:r>
            <a:r>
              <a:rPr lang="en-US" sz="1900" dirty="0" smtClean="0"/>
              <a:t> </a:t>
            </a:r>
            <a:r>
              <a:rPr lang="en-US" sz="1900" dirty="0" err="1"/>
              <a:t>na</a:t>
            </a:r>
            <a:r>
              <a:rPr lang="en-US" sz="1900" dirty="0"/>
              <a:t> </a:t>
            </a:r>
            <a:r>
              <a:rPr lang="en-US" sz="1900" dirty="0" err="1"/>
              <a:t>podporu</a:t>
            </a:r>
            <a:r>
              <a:rPr lang="en-US" sz="1900" dirty="0"/>
              <a:t> </a:t>
            </a:r>
            <a:r>
              <a:rPr lang="en-US" sz="1900" b="1" dirty="0" err="1" smtClean="0"/>
              <a:t>malého</a:t>
            </a:r>
            <a:r>
              <a:rPr lang="sk-SK" sz="1900" b="1" dirty="0" smtClean="0"/>
              <a:t>, </a:t>
            </a:r>
            <a:r>
              <a:rPr lang="en-US" sz="1900" b="1" dirty="0" err="1" smtClean="0"/>
              <a:t>stredného</a:t>
            </a:r>
            <a:r>
              <a:rPr lang="en-US" sz="1900" b="1" dirty="0" smtClean="0"/>
              <a:t> </a:t>
            </a:r>
            <a:r>
              <a:rPr lang="en-US" sz="1900" b="1" dirty="0" err="1"/>
              <a:t>podnikania</a:t>
            </a:r>
            <a:r>
              <a:rPr lang="en-US" sz="1900" b="1" dirty="0"/>
              <a:t> a </a:t>
            </a:r>
            <a:r>
              <a:rPr lang="en-US" sz="1900" b="1" dirty="0" err="1"/>
              <a:t>cestovného</a:t>
            </a:r>
            <a:r>
              <a:rPr lang="en-US" sz="1900" b="1" dirty="0"/>
              <a:t> </a:t>
            </a:r>
            <a:r>
              <a:rPr lang="en-US" sz="1900" b="1" dirty="0" err="1"/>
              <a:t>ruchu</a:t>
            </a:r>
            <a:r>
              <a:rPr lang="en-US" sz="1900" b="1" dirty="0"/>
              <a:t> </a:t>
            </a:r>
            <a:r>
              <a:rPr lang="sk-SK" sz="1900" dirty="0" smtClean="0"/>
              <a:t>(</a:t>
            </a:r>
            <a:r>
              <a:rPr lang="en-US" sz="1900" dirty="0" err="1" smtClean="0"/>
              <a:t>tvorb</a:t>
            </a:r>
            <a:r>
              <a:rPr lang="sk-SK" sz="1900" dirty="0" smtClean="0"/>
              <a:t>a</a:t>
            </a:r>
            <a:r>
              <a:rPr lang="en-US" sz="1900" dirty="0" smtClean="0"/>
              <a:t> </a:t>
            </a:r>
            <a:r>
              <a:rPr lang="en-US" sz="1900" dirty="0" err="1"/>
              <a:t>nových</a:t>
            </a:r>
            <a:r>
              <a:rPr lang="en-US" sz="1900" dirty="0"/>
              <a:t> </a:t>
            </a:r>
            <a:r>
              <a:rPr lang="en-US" sz="1900" dirty="0" err="1" smtClean="0"/>
              <a:t>pracovných</a:t>
            </a:r>
            <a:r>
              <a:rPr lang="sk-SK" sz="1900" dirty="0" smtClean="0"/>
              <a:t> </a:t>
            </a:r>
            <a:r>
              <a:rPr lang="en-US" sz="1900" dirty="0" err="1" smtClean="0"/>
              <a:t>príležitostí</a:t>
            </a:r>
            <a:r>
              <a:rPr lang="sk-SK" sz="1900" dirty="0" smtClean="0"/>
              <a:t>)</a:t>
            </a:r>
            <a:r>
              <a:rPr lang="en-US" sz="1900" dirty="0" smtClean="0"/>
              <a:t>. </a:t>
            </a:r>
            <a:endParaRPr lang="sk-SK" sz="1900" dirty="0"/>
          </a:p>
        </p:txBody>
      </p:sp>
    </p:spTree>
    <p:extLst>
      <p:ext uri="{BB962C8B-B14F-4D97-AF65-F5344CB8AC3E}">
        <p14:creationId xmlns:p14="http://schemas.microsoft.com/office/powerpoint/2010/main" val="115354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9695"/>
            <a:ext cx="2664183" cy="7193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07322"/>
            <a:ext cx="1224136" cy="1224136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360000" y="1556792"/>
            <a:ext cx="82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Kategorizácia geoparkov</a:t>
            </a:r>
            <a:endParaRPr lang="sk-SK" sz="2800" b="1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lokTextu 4"/>
          <p:cNvSpPr txBox="1">
            <a:spLocks noChangeArrowheads="1"/>
          </p:cNvSpPr>
          <p:nvPr/>
        </p:nvSpPr>
        <p:spPr bwMode="auto">
          <a:xfrm>
            <a:off x="359999" y="2340000"/>
            <a:ext cx="82800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1900" dirty="0"/>
              <a:t>Z </a:t>
            </a:r>
            <a:r>
              <a:rPr lang="en-US" sz="1900" dirty="0" err="1"/>
              <a:t>hľadiska</a:t>
            </a:r>
            <a:r>
              <a:rPr lang="en-US" sz="1900" dirty="0"/>
              <a:t> </a:t>
            </a:r>
            <a:r>
              <a:rPr lang="en-US" sz="1900" dirty="0" err="1"/>
              <a:t>súčasného</a:t>
            </a:r>
            <a:r>
              <a:rPr lang="en-US" sz="1900" dirty="0"/>
              <a:t> </a:t>
            </a:r>
            <a:r>
              <a:rPr lang="en-US" sz="1900" dirty="0" err="1"/>
              <a:t>stavu</a:t>
            </a:r>
            <a:r>
              <a:rPr lang="en-US" sz="1900" dirty="0"/>
              <a:t> </a:t>
            </a:r>
            <a:r>
              <a:rPr lang="en-US" sz="1900" dirty="0" err="1"/>
              <a:t>riešenia</a:t>
            </a:r>
            <a:r>
              <a:rPr lang="en-US" sz="1900" dirty="0"/>
              <a:t> </a:t>
            </a:r>
            <a:r>
              <a:rPr lang="en-US" sz="1900" dirty="0" err="1"/>
              <a:t>problematiky</a:t>
            </a:r>
            <a:r>
              <a:rPr lang="en-US" sz="1900" dirty="0"/>
              <a:t>, </a:t>
            </a:r>
            <a:r>
              <a:rPr lang="en-US" sz="1900" dirty="0" err="1"/>
              <a:t>potrieb</a:t>
            </a:r>
            <a:r>
              <a:rPr lang="en-US" sz="1900" dirty="0"/>
              <a:t> </a:t>
            </a:r>
            <a:r>
              <a:rPr lang="en-US" sz="1900" dirty="0" err="1"/>
              <a:t>praxe</a:t>
            </a:r>
            <a:r>
              <a:rPr lang="en-US" sz="1900" dirty="0"/>
              <a:t> a </a:t>
            </a:r>
            <a:r>
              <a:rPr lang="en-US" sz="1900" dirty="0" err="1"/>
              <a:t>návrhov</a:t>
            </a:r>
            <a:r>
              <a:rPr lang="en-US" sz="1900" dirty="0"/>
              <a:t> pre </a:t>
            </a:r>
            <a:r>
              <a:rPr lang="en-US" sz="1900" dirty="0" err="1"/>
              <a:t>ďalšie</a:t>
            </a:r>
            <a:r>
              <a:rPr lang="en-US" sz="1900" dirty="0"/>
              <a:t> </a:t>
            </a:r>
            <a:r>
              <a:rPr lang="en-US" sz="1900" dirty="0" err="1"/>
              <a:t>budovanie</a:t>
            </a:r>
            <a:r>
              <a:rPr lang="en-US" sz="1900" dirty="0"/>
              <a:t> </a:t>
            </a:r>
            <a:r>
              <a:rPr lang="en-US" sz="1900" dirty="0" err="1"/>
              <a:t>geoparkov</a:t>
            </a:r>
            <a:r>
              <a:rPr lang="en-US" sz="1900" dirty="0"/>
              <a:t> </a:t>
            </a:r>
            <a:r>
              <a:rPr lang="en-US" sz="1900" dirty="0" err="1"/>
              <a:t>sa</a:t>
            </a:r>
            <a:r>
              <a:rPr lang="en-US" sz="1900" dirty="0"/>
              <a:t> </a:t>
            </a:r>
            <a:r>
              <a:rPr lang="en-US" sz="1900" dirty="0" err="1"/>
              <a:t>rozlišujú</a:t>
            </a:r>
            <a:r>
              <a:rPr lang="en-US" sz="1900" dirty="0"/>
              <a:t> </a:t>
            </a:r>
            <a:r>
              <a:rPr lang="en-US" sz="1900" b="1" dirty="0"/>
              <a:t>3 </a:t>
            </a:r>
            <a:r>
              <a:rPr lang="en-US" sz="1900" b="1" dirty="0" err="1"/>
              <a:t>základné</a:t>
            </a:r>
            <a:r>
              <a:rPr lang="en-US" sz="1900" b="1" dirty="0"/>
              <a:t> </a:t>
            </a:r>
            <a:r>
              <a:rPr lang="en-US" sz="1900" b="1" dirty="0" err="1"/>
              <a:t>kategórie</a:t>
            </a:r>
            <a:r>
              <a:rPr lang="en-US" sz="1900" b="1" dirty="0"/>
              <a:t> </a:t>
            </a:r>
            <a:r>
              <a:rPr lang="en-US" sz="1900" dirty="0" err="1" smtClean="0"/>
              <a:t>geoparkov</a:t>
            </a:r>
            <a:r>
              <a:rPr lang="en-US" sz="1900" dirty="0" smtClean="0"/>
              <a:t>:  </a:t>
            </a:r>
            <a:endParaRPr lang="sk-SK" sz="1900" dirty="0"/>
          </a:p>
          <a:p>
            <a:pPr marL="457200" lvl="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1900" b="1" dirty="0" err="1" smtClean="0"/>
              <a:t>geoparky</a:t>
            </a:r>
            <a:r>
              <a:rPr lang="en-US" sz="1900" b="1" dirty="0" smtClean="0"/>
              <a:t> </a:t>
            </a:r>
            <a:r>
              <a:rPr lang="en-US" sz="1900" b="1" dirty="0"/>
              <a:t>s </a:t>
            </a:r>
            <a:r>
              <a:rPr lang="en-US" sz="1900" b="1" dirty="0" err="1"/>
              <a:t>členstvom</a:t>
            </a:r>
            <a:r>
              <a:rPr lang="en-US" sz="1900" b="1" dirty="0"/>
              <a:t> v GGN a v </a:t>
            </a:r>
            <a:r>
              <a:rPr lang="en-US" sz="1900" b="1" dirty="0" smtClean="0"/>
              <a:t>EGN</a:t>
            </a:r>
            <a:r>
              <a:rPr lang="sk-SK" sz="1900" b="1" dirty="0" smtClean="0"/>
              <a:t> </a:t>
            </a:r>
            <a:r>
              <a:rPr lang="sk-SK" sz="1900" dirty="0" smtClean="0"/>
              <a:t>(Geopark Novohrad – </a:t>
            </a:r>
            <a:r>
              <a:rPr lang="sk-SK" sz="1900" dirty="0" err="1" smtClean="0"/>
              <a:t>Nógrád</a:t>
            </a:r>
            <a:r>
              <a:rPr lang="sk-SK" sz="1900" dirty="0" smtClean="0"/>
              <a:t>)</a:t>
            </a:r>
            <a:endParaRPr lang="sk-SK" sz="1900" dirty="0"/>
          </a:p>
          <a:p>
            <a:pPr marL="457200" lvl="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1900" b="1" dirty="0" err="1"/>
              <a:t>prevádzkované</a:t>
            </a:r>
            <a:r>
              <a:rPr lang="en-US" sz="1900" b="1" dirty="0"/>
              <a:t> </a:t>
            </a:r>
            <a:r>
              <a:rPr lang="en-US" sz="1900" b="1" dirty="0" err="1" smtClean="0"/>
              <a:t>geoparky</a:t>
            </a:r>
            <a:r>
              <a:rPr lang="sk-SK" sz="1900" b="1" dirty="0" smtClean="0"/>
              <a:t> </a:t>
            </a:r>
            <a:r>
              <a:rPr lang="sk-SK" sz="1900" dirty="0" smtClean="0"/>
              <a:t>(Banskobystrický geopark, Banskoštiavnický geopark)</a:t>
            </a:r>
            <a:r>
              <a:rPr lang="en-US" sz="1900" dirty="0" smtClean="0"/>
              <a:t>, </a:t>
            </a:r>
            <a:endParaRPr lang="sk-SK" sz="1900" dirty="0"/>
          </a:p>
          <a:p>
            <a:pPr marL="457200" lvl="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1900" b="1" dirty="0" err="1"/>
              <a:t>územia</a:t>
            </a:r>
            <a:r>
              <a:rPr lang="en-US" sz="1900" b="1" dirty="0"/>
              <a:t> s </a:t>
            </a:r>
            <a:r>
              <a:rPr lang="en-US" sz="1900" b="1" dirty="0" err="1"/>
              <a:t>perspektívou</a:t>
            </a:r>
            <a:r>
              <a:rPr lang="en-US" sz="1900" b="1" dirty="0"/>
              <a:t> </a:t>
            </a:r>
            <a:r>
              <a:rPr lang="en-US" sz="1900" b="1" dirty="0" err="1"/>
              <a:t>ich</a:t>
            </a:r>
            <a:r>
              <a:rPr lang="en-US" sz="1900" b="1" dirty="0"/>
              <a:t> </a:t>
            </a:r>
            <a:r>
              <a:rPr lang="en-US" sz="1900" b="1" dirty="0" err="1"/>
              <a:t>začlenenia</a:t>
            </a:r>
            <a:r>
              <a:rPr lang="en-US" sz="1900" b="1" dirty="0"/>
              <a:t> </a:t>
            </a:r>
            <a:r>
              <a:rPr lang="en-US" sz="1900" b="1" dirty="0" err="1"/>
              <a:t>medzi</a:t>
            </a:r>
            <a:r>
              <a:rPr lang="en-US" sz="1900" b="1" dirty="0"/>
              <a:t> </a:t>
            </a:r>
            <a:r>
              <a:rPr lang="en-US" sz="1900" b="1" dirty="0" err="1" smtClean="0"/>
              <a:t>geoparky</a:t>
            </a:r>
            <a:r>
              <a:rPr lang="sk-SK" sz="1900" b="1" dirty="0" smtClean="0"/>
              <a:t> </a:t>
            </a:r>
            <a:r>
              <a:rPr lang="sk-SK" sz="1900" dirty="0" smtClean="0"/>
              <a:t>(Solivar - </a:t>
            </a:r>
            <a:r>
              <a:rPr lang="en-US" sz="1900" dirty="0" err="1" smtClean="0"/>
              <a:t>Dubní</a:t>
            </a:r>
            <a:r>
              <a:rPr lang="sk-SK" sz="1900" dirty="0" smtClean="0"/>
              <a:t>k</a:t>
            </a:r>
            <a:r>
              <a:rPr lang="en-US" sz="1900" dirty="0" smtClean="0"/>
              <a:t>, </a:t>
            </a:r>
            <a:r>
              <a:rPr lang="en-US" sz="1900" dirty="0" err="1" smtClean="0"/>
              <a:t>Zemplín</a:t>
            </a:r>
            <a:r>
              <a:rPr lang="en-US" sz="1900" dirty="0" smtClean="0"/>
              <a:t>, </a:t>
            </a:r>
            <a:r>
              <a:rPr lang="en-US" sz="1900" u="sng" dirty="0" smtClean="0"/>
              <a:t>Sandberg</a:t>
            </a:r>
            <a:r>
              <a:rPr lang="sk-SK" sz="1900" u="sng" dirty="0" smtClean="0"/>
              <a:t> </a:t>
            </a:r>
            <a:r>
              <a:rPr lang="en-US" sz="1900" u="sng" dirty="0" smtClean="0"/>
              <a:t>–</a:t>
            </a:r>
            <a:r>
              <a:rPr lang="sk-SK" sz="1900" u="sng" dirty="0" smtClean="0"/>
              <a:t> </a:t>
            </a:r>
            <a:r>
              <a:rPr lang="sk-SK" sz="1900" u="sng" dirty="0"/>
              <a:t>P</a:t>
            </a:r>
            <a:r>
              <a:rPr lang="en-US" sz="1900" u="sng" dirty="0" err="1" smtClean="0"/>
              <a:t>ajštún</a:t>
            </a:r>
            <a:r>
              <a:rPr lang="sk-SK" sz="1900" u="sng" dirty="0" smtClean="0"/>
              <a:t> (Malé Karpaty)</a:t>
            </a:r>
            <a:r>
              <a:rPr lang="en-US" sz="1900" dirty="0" smtClean="0"/>
              <a:t>, </a:t>
            </a:r>
            <a:r>
              <a:rPr lang="en-US" sz="1900" dirty="0" err="1" smtClean="0"/>
              <a:t>Spiš</a:t>
            </a:r>
            <a:r>
              <a:rPr lang="sk-SK" sz="1900" dirty="0" smtClean="0"/>
              <a:t> - Gemer</a:t>
            </a:r>
            <a:r>
              <a:rPr lang="en-US" sz="1900" dirty="0" smtClean="0"/>
              <a:t>, </a:t>
            </a:r>
            <a:r>
              <a:rPr lang="en-US" sz="1900" dirty="0" err="1" smtClean="0"/>
              <a:t>Silick</a:t>
            </a:r>
            <a:r>
              <a:rPr lang="sk-SK" sz="1900" dirty="0" smtClean="0"/>
              <a:t>á planina</a:t>
            </a:r>
            <a:r>
              <a:rPr lang="en-US" sz="1900" dirty="0" smtClean="0"/>
              <a:t>, </a:t>
            </a:r>
            <a:r>
              <a:rPr lang="sk-SK" sz="1900" dirty="0" smtClean="0"/>
              <a:t>Medzev - </a:t>
            </a:r>
            <a:r>
              <a:rPr lang="en-US" sz="1900" dirty="0" err="1" smtClean="0"/>
              <a:t>Jasov</a:t>
            </a:r>
            <a:r>
              <a:rPr lang="en-US" sz="1900" dirty="0" smtClean="0"/>
              <a:t>, </a:t>
            </a:r>
            <a:r>
              <a:rPr lang="en-US" sz="1900" dirty="0" err="1" smtClean="0"/>
              <a:t>Súľov</a:t>
            </a:r>
            <a:r>
              <a:rPr lang="sk-SK" sz="1900" dirty="0" smtClean="0"/>
              <a:t> </a:t>
            </a:r>
            <a:r>
              <a:rPr lang="en-US" sz="1900" dirty="0" smtClean="0"/>
              <a:t>-</a:t>
            </a:r>
            <a:r>
              <a:rPr lang="sk-SK" sz="1900" dirty="0" smtClean="0"/>
              <a:t> M</a:t>
            </a:r>
            <a:r>
              <a:rPr lang="en-US" sz="1900" dirty="0" err="1" smtClean="0"/>
              <a:t>anín</a:t>
            </a:r>
            <a:r>
              <a:rPr lang="sk-SK" sz="1900" dirty="0" smtClean="0"/>
              <a:t>).</a:t>
            </a:r>
            <a:endParaRPr lang="sk-SK" sz="1900" dirty="0"/>
          </a:p>
        </p:txBody>
      </p:sp>
    </p:spTree>
    <p:extLst>
      <p:ext uri="{BB962C8B-B14F-4D97-AF65-F5344CB8AC3E}">
        <p14:creationId xmlns:p14="http://schemas.microsoft.com/office/powerpoint/2010/main" val="274997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8" y="0"/>
            <a:ext cx="9155807" cy="6605261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64905"/>
            <a:ext cx="9144793" cy="7193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5936977"/>
            <a:ext cx="2664183" cy="71939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148" y="116632"/>
            <a:ext cx="1746875" cy="288032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252" y="116632"/>
            <a:ext cx="164175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3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Program “UNESCO</a:t>
            </a:r>
            <a:r>
              <a:rPr lang="sk-SK" sz="4000" dirty="0" smtClean="0"/>
              <a:t> </a:t>
            </a:r>
            <a:r>
              <a:rPr lang="en-US" sz="4000" dirty="0" smtClean="0"/>
              <a:t>Global </a:t>
            </a:r>
            <a:r>
              <a:rPr lang="sk-SK" sz="4000" dirty="0" err="1"/>
              <a:t>G</a:t>
            </a:r>
            <a:r>
              <a:rPr lang="en-US" sz="4000" dirty="0" err="1" smtClean="0"/>
              <a:t>eoparks</a:t>
            </a:r>
            <a:r>
              <a:rPr lang="en-US" sz="4000" dirty="0" smtClean="0"/>
              <a:t>”</a:t>
            </a:r>
            <a:endParaRPr lang="sk-SK" sz="40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2370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k-SK" sz="2200" b="1" dirty="0" smtClean="0">
                <a:latin typeface="+mj-lt"/>
              </a:rPr>
              <a:t>2004 		1. Medzinárodná konferencia geoparkov v Pekingu </a:t>
            </a:r>
            <a:r>
              <a:rPr lang="sk-SK" sz="2200" dirty="0" smtClean="0">
                <a:latin typeface="+mj-lt"/>
              </a:rPr>
              <a:t>-  dohoda </a:t>
            </a:r>
            <a:r>
              <a:rPr lang="sk-SK" sz="2200" b="1" dirty="0" smtClean="0">
                <a:latin typeface="+mj-lt"/>
              </a:rPr>
              <a:t>24 geoparkov</a:t>
            </a:r>
            <a:r>
              <a:rPr lang="sk-SK" sz="2200" dirty="0" smtClean="0">
                <a:latin typeface="+mj-lt"/>
              </a:rPr>
              <a:t> z Európy a Číny – vytvorenie nezávislej </a:t>
            </a:r>
            <a:r>
              <a:rPr lang="sk-SK" sz="2200" b="1" dirty="0" smtClean="0">
                <a:latin typeface="+mj-lt"/>
              </a:rPr>
              <a:t>Globálnej siete geoparkov – GGN</a:t>
            </a:r>
            <a:r>
              <a:rPr lang="sk-SK" sz="2200" dirty="0" smtClean="0">
                <a:latin typeface="+mj-lt"/>
              </a:rPr>
              <a:t>. </a:t>
            </a:r>
          </a:p>
          <a:p>
            <a:pPr marL="0" indent="0">
              <a:buNone/>
            </a:pPr>
            <a:endParaRPr lang="sk-SK" sz="2200" dirty="0" smtClean="0">
              <a:latin typeface="+mj-lt"/>
            </a:endParaRPr>
          </a:p>
          <a:p>
            <a:pPr marL="0" indent="0">
              <a:buNone/>
            </a:pPr>
            <a:r>
              <a:rPr lang="sk-SK" sz="2200" b="1" dirty="0" smtClean="0">
                <a:latin typeface="+mj-lt"/>
              </a:rPr>
              <a:t>2004 - 2011</a:t>
            </a:r>
            <a:r>
              <a:rPr lang="sk-SK" sz="2200" dirty="0" smtClean="0">
                <a:latin typeface="+mj-lt"/>
              </a:rPr>
              <a:t>	</a:t>
            </a:r>
            <a:r>
              <a:rPr lang="sk-SK" sz="2200" b="1" dirty="0" smtClean="0">
                <a:latin typeface="+mj-lt"/>
              </a:rPr>
              <a:t>podpora</a:t>
            </a:r>
            <a:r>
              <a:rPr lang="sk-SK" sz="2200" dirty="0" smtClean="0">
                <a:latin typeface="+mj-lt"/>
              </a:rPr>
              <a:t> UNESCO geoparkov žiaľ iba na </a:t>
            </a:r>
            <a:r>
              <a:rPr lang="sk-SK" sz="2200" b="1" dirty="0" smtClean="0">
                <a:latin typeface="+mj-lt"/>
              </a:rPr>
              <a:t>ad-hoc</a:t>
            </a:r>
            <a:r>
              <a:rPr lang="sk-SK" sz="2200" dirty="0" smtClean="0">
                <a:latin typeface="+mj-lt"/>
              </a:rPr>
              <a:t> úrovni </a:t>
            </a:r>
          </a:p>
          <a:p>
            <a:pPr marL="0" indent="0">
              <a:buNone/>
            </a:pPr>
            <a:endParaRPr lang="sk-SK" sz="2200" dirty="0">
              <a:latin typeface="+mj-lt"/>
            </a:endParaRPr>
          </a:p>
          <a:p>
            <a:pPr marL="0" indent="0">
              <a:buNone/>
            </a:pPr>
            <a:r>
              <a:rPr lang="sk-SK" sz="2200" b="1" dirty="0" smtClean="0">
                <a:latin typeface="+mj-lt"/>
              </a:rPr>
              <a:t>2011</a:t>
            </a:r>
            <a:r>
              <a:rPr lang="sk-SK" sz="2200" dirty="0" smtClean="0">
                <a:latin typeface="+mj-lt"/>
              </a:rPr>
              <a:t>		</a:t>
            </a:r>
            <a:r>
              <a:rPr lang="sk-SK" sz="2200" b="1" dirty="0" smtClean="0">
                <a:latin typeface="+mj-lt"/>
              </a:rPr>
              <a:t>36. konferencia UNESCO </a:t>
            </a:r>
            <a:r>
              <a:rPr lang="sk-SK" sz="2200" dirty="0" smtClean="0">
                <a:latin typeface="+mj-lt"/>
              </a:rPr>
              <a:t>- </a:t>
            </a:r>
            <a:r>
              <a:rPr lang="sk-SK" sz="2200" b="1" dirty="0" smtClean="0">
                <a:latin typeface="+mj-lt"/>
              </a:rPr>
              <a:t>rezolúcia</a:t>
            </a:r>
            <a:r>
              <a:rPr lang="sk-SK" sz="2200" dirty="0" smtClean="0">
                <a:latin typeface="+mj-lt"/>
              </a:rPr>
              <a:t> o sformalizovaní vzťahu UNESCO a GGN.</a:t>
            </a:r>
            <a:endParaRPr lang="en-US" sz="2200" dirty="0" smtClean="0">
              <a:latin typeface="+mj-lt"/>
            </a:endParaRPr>
          </a:p>
          <a:p>
            <a:pPr marL="0" indent="0" algn="ctr">
              <a:buNone/>
            </a:pPr>
            <a:endParaRPr lang="sk-SK" sz="2400" dirty="0" smtClean="0">
              <a:latin typeface="+mj-lt"/>
            </a:endParaRPr>
          </a:p>
          <a:p>
            <a:pPr marL="0" indent="0" algn="ctr">
              <a:buNone/>
            </a:pPr>
            <a:r>
              <a:rPr lang="sk-SK" sz="3500" b="1" dirty="0" smtClean="0">
                <a:latin typeface="+mj-lt"/>
              </a:rPr>
              <a:t>GGN </a:t>
            </a:r>
            <a:r>
              <a:rPr lang="en-US" sz="3500" b="1" dirty="0" smtClean="0">
                <a:latin typeface="+mj-lt"/>
              </a:rPr>
              <a:t>+ UNESCO </a:t>
            </a:r>
            <a:r>
              <a:rPr lang="sk-SK" sz="3500" b="1" dirty="0" smtClean="0">
                <a:latin typeface="+mj-lt"/>
                <a:sym typeface="Wingdings" panose="05000000000000000000" pitchFamily="2" charset="2"/>
              </a:rPr>
              <a:t></a:t>
            </a:r>
            <a:r>
              <a:rPr lang="sk-SK" sz="3500" b="1" dirty="0" smtClean="0">
                <a:latin typeface="+mj-lt"/>
              </a:rPr>
              <a:t> </a:t>
            </a:r>
            <a:r>
              <a:rPr lang="en-US" sz="3500" b="1" dirty="0" smtClean="0">
                <a:latin typeface="+mj-lt"/>
              </a:rPr>
              <a:t>UNESCO Global </a:t>
            </a:r>
            <a:r>
              <a:rPr lang="en-US" sz="3500" b="1" dirty="0" err="1" smtClean="0">
                <a:latin typeface="+mj-lt"/>
              </a:rPr>
              <a:t>Geoparks</a:t>
            </a:r>
            <a:endParaRPr lang="sk-SK" sz="3500" b="1" dirty="0" smtClean="0">
              <a:latin typeface="+mj-lt"/>
            </a:endParaRPr>
          </a:p>
          <a:p>
            <a:pPr marL="0" indent="0" algn="ctr">
              <a:buNone/>
            </a:pPr>
            <a:endParaRPr lang="sk-SK" b="1" dirty="0">
              <a:latin typeface="+mj-lt"/>
            </a:endParaRPr>
          </a:p>
          <a:p>
            <a:pPr marL="0" indent="0">
              <a:buNone/>
            </a:pPr>
            <a:r>
              <a:rPr lang="sk-SK" sz="2000" b="1" dirty="0" smtClean="0">
                <a:latin typeface="+mj-lt"/>
              </a:rPr>
              <a:t>Všetky geoparky v GGN prešli pod patronát programu UNESCO </a:t>
            </a:r>
            <a:r>
              <a:rPr lang="sk-SK" sz="2000" b="1" dirty="0" err="1" smtClean="0">
                <a:latin typeface="+mj-lt"/>
              </a:rPr>
              <a:t>Global</a:t>
            </a:r>
            <a:r>
              <a:rPr lang="sk-SK" sz="2000" b="1" dirty="0" smtClean="0">
                <a:latin typeface="+mj-lt"/>
              </a:rPr>
              <a:t> </a:t>
            </a:r>
            <a:r>
              <a:rPr lang="sk-SK" sz="2000" b="1" dirty="0" err="1" smtClean="0">
                <a:latin typeface="+mj-lt"/>
              </a:rPr>
              <a:t>Geoparks</a:t>
            </a:r>
            <a:r>
              <a:rPr lang="sk-SK" sz="2000" dirty="0">
                <a:latin typeface="+mj-lt"/>
              </a:rPr>
              <a:t> </a:t>
            </a:r>
            <a:r>
              <a:rPr lang="sk-SK" sz="2000" dirty="0" smtClean="0">
                <a:latin typeface="+mj-lt"/>
              </a:rPr>
              <a:t>(formálna žiadosť smerovaná na </a:t>
            </a:r>
            <a:r>
              <a:rPr lang="sk-SK" sz="2000" dirty="0" err="1" smtClean="0">
                <a:latin typeface="+mj-lt"/>
              </a:rPr>
              <a:t>NatCom</a:t>
            </a:r>
            <a:r>
              <a:rPr lang="sk-SK" sz="2000" dirty="0" smtClean="0">
                <a:latin typeface="+mj-lt"/>
              </a:rPr>
              <a:t> UNESCO a plnenie podmienky </a:t>
            </a:r>
            <a:r>
              <a:rPr lang="sk-SK" sz="2000" dirty="0">
                <a:latin typeface="+mj-lt"/>
              </a:rPr>
              <a:t>použitia </a:t>
            </a:r>
            <a:r>
              <a:rPr lang="sk-SK" sz="2000" dirty="0" smtClean="0">
                <a:latin typeface="+mj-lt"/>
              </a:rPr>
              <a:t>loga)</a:t>
            </a:r>
            <a:endParaRPr lang="sk-SK" sz="2000" dirty="0">
              <a:latin typeface="+mj-lt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1633"/>
            <a:ext cx="9144793" cy="71939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6021633"/>
            <a:ext cx="2664183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7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9280"/>
            <a:ext cx="9144793" cy="72548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926" y="5949280"/>
            <a:ext cx="2670279" cy="719390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0489"/>
            <a:ext cx="9144000" cy="4024129"/>
          </a:xfrm>
          <a:prstGeom prst="rect">
            <a:avLst/>
          </a:prstGeom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“UNESCO</a:t>
            </a:r>
            <a:r>
              <a:rPr lang="sk-SK" sz="4000" dirty="0" smtClean="0"/>
              <a:t> </a:t>
            </a:r>
            <a:r>
              <a:rPr lang="en-US" sz="4000" dirty="0" smtClean="0"/>
              <a:t>Global </a:t>
            </a:r>
            <a:r>
              <a:rPr lang="sk-SK" sz="4000" dirty="0" err="1"/>
              <a:t>G</a:t>
            </a:r>
            <a:r>
              <a:rPr lang="en-US" sz="4000" dirty="0" err="1" smtClean="0"/>
              <a:t>eoparks</a:t>
            </a:r>
            <a:r>
              <a:rPr lang="en-US" sz="4000" dirty="0" smtClean="0"/>
              <a:t>”</a:t>
            </a:r>
            <a:endParaRPr lang="sk-SK" sz="40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68855"/>
            <a:ext cx="2520280" cy="2114673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2915816" y="5805264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err="1" smtClean="0"/>
              <a:t>Henriquéz</a:t>
            </a:r>
            <a:r>
              <a:rPr lang="sk-SK" sz="1200" dirty="0" smtClean="0"/>
              <a:t> et </a:t>
            </a:r>
            <a:r>
              <a:rPr lang="sk-SK" sz="1200" dirty="0" err="1"/>
              <a:t>B</a:t>
            </a:r>
            <a:r>
              <a:rPr lang="sk-SK" sz="1200" dirty="0" err="1" smtClean="0"/>
              <a:t>rilha</a:t>
            </a:r>
            <a:r>
              <a:rPr lang="sk-SK" sz="1200" dirty="0" smtClean="0"/>
              <a:t>, 2017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21926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09" y="1099492"/>
            <a:ext cx="8907987" cy="572462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59695"/>
            <a:ext cx="2664183" cy="7193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07322"/>
            <a:ext cx="122413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9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9695"/>
            <a:ext cx="2664183" cy="7193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07322"/>
            <a:ext cx="1224136" cy="1224136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323528" y="1308356"/>
            <a:ext cx="82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Geopark Novohrad - </a:t>
            </a:r>
            <a:r>
              <a:rPr lang="sk-SK" sz="28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Nógrád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227931" y="2060848"/>
            <a:ext cx="342000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prvý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medzinárodný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geopark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38-</a:t>
            </a: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člen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EGN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a 67-</a:t>
            </a: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člen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GGN</a:t>
            </a: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Zahŕňa </a:t>
            </a: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 slovenských a 63 maďarských obcí.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Gestor budovania (v SR): </a:t>
            </a: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združenie právnických osôb Geopark Novohrad - </a:t>
            </a:r>
            <a:r>
              <a:rPr lang="sk-SK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Nógrád</a:t>
            </a: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k-SK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931" y="2074809"/>
            <a:ext cx="5472480" cy="3879413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130629" y="4941168"/>
            <a:ext cx="351730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1900" b="1" dirty="0">
                <a:latin typeface="Arial" panose="020B0604020202020204" pitchFamily="34" charset="0"/>
                <a:cs typeface="Arial" panose="020B0604020202020204" pitchFamily="34" charset="0"/>
              </a:rPr>
              <a:t>Rozloha: </a:t>
            </a: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SVK 336 km</a:t>
            </a:r>
            <a:r>
              <a:rPr lang="sk-SK" sz="19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/HU </a:t>
            </a:r>
            <a:r>
              <a:rPr lang="sk-SK" sz="19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251 </a:t>
            </a:r>
            <a:r>
              <a:rPr lang="sk-SK" sz="1900" dirty="0"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sk-SK" sz="19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Počet lokalít: </a:t>
            </a:r>
            <a:r>
              <a:rPr lang="sk-SK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SVK 32/ HU 44</a:t>
            </a:r>
            <a:endParaRPr lang="sk-SK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77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1281</TotalTime>
  <Words>1142</Words>
  <Application>Microsoft Office PowerPoint</Application>
  <PresentationFormat>Prezentácia na obrazovke (4:3)</PresentationFormat>
  <Paragraphs>173</Paragraphs>
  <Slides>26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26</vt:i4>
      </vt:variant>
    </vt:vector>
  </HeadingPairs>
  <TitlesOfParts>
    <vt:vector size="33" baseType="lpstr">
      <vt:lpstr>Arial</vt:lpstr>
      <vt:lpstr>Calibri</vt:lpstr>
      <vt:lpstr>Constantia</vt:lpstr>
      <vt:lpstr>Times New Roman</vt:lpstr>
      <vt:lpstr>Wingdings</vt:lpstr>
      <vt:lpstr>Wingdings 2</vt:lpstr>
      <vt:lpstr>Tok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Program “UNESCO Global Geoparks”</vt:lpstr>
      <vt:lpstr>“UNESCO Global Geoparks”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Technické rokovanie národných komisií UNESCO pre Európu a Sev. Ameriku</dc:title>
  <dc:creator>Hangáč Roman</dc:creator>
  <cp:lastModifiedBy>Fuksi Tomáš</cp:lastModifiedBy>
  <cp:revision>116</cp:revision>
  <dcterms:created xsi:type="dcterms:W3CDTF">2015-05-25T13:56:59Z</dcterms:created>
  <dcterms:modified xsi:type="dcterms:W3CDTF">2019-05-28T05:54:14Z</dcterms:modified>
</cp:coreProperties>
</file>